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3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347" r:id="rId2"/>
    <p:sldId id="451" r:id="rId3"/>
    <p:sldId id="535" r:id="rId4"/>
    <p:sldId id="536" r:id="rId5"/>
    <p:sldId id="537" r:id="rId6"/>
    <p:sldId id="538" r:id="rId7"/>
    <p:sldId id="299" r:id="rId8"/>
    <p:sldId id="300" r:id="rId9"/>
    <p:sldId id="301" r:id="rId10"/>
    <p:sldId id="542" r:id="rId11"/>
    <p:sldId id="543" r:id="rId12"/>
    <p:sldId id="544" r:id="rId13"/>
    <p:sldId id="448" r:id="rId14"/>
    <p:sldId id="547" r:id="rId15"/>
    <p:sldId id="551" r:id="rId16"/>
    <p:sldId id="552" r:id="rId17"/>
    <p:sldId id="553" r:id="rId18"/>
    <p:sldId id="510" r:id="rId19"/>
    <p:sldId id="519" r:id="rId20"/>
    <p:sldId id="521" r:id="rId21"/>
    <p:sldId id="524" r:id="rId22"/>
    <p:sldId id="531" r:id="rId23"/>
    <p:sldId id="490" r:id="rId24"/>
    <p:sldId id="489" r:id="rId25"/>
    <p:sldId id="491" r:id="rId26"/>
    <p:sldId id="492" r:id="rId27"/>
    <p:sldId id="493" r:id="rId28"/>
    <p:sldId id="494" r:id="rId29"/>
    <p:sldId id="496" r:id="rId30"/>
    <p:sldId id="497" r:id="rId31"/>
    <p:sldId id="498" r:id="rId32"/>
    <p:sldId id="499" r:id="rId33"/>
    <p:sldId id="500" r:id="rId34"/>
    <p:sldId id="501" r:id="rId35"/>
    <p:sldId id="502" r:id="rId36"/>
    <p:sldId id="503" r:id="rId37"/>
    <p:sldId id="504" r:id="rId38"/>
    <p:sldId id="505" r:id="rId39"/>
    <p:sldId id="506" r:id="rId40"/>
    <p:sldId id="507" r:id="rId41"/>
    <p:sldId id="508" r:id="rId42"/>
    <p:sldId id="509" r:id="rId43"/>
    <p:sldId id="554" r:id="rId44"/>
    <p:sldId id="511" r:id="rId45"/>
    <p:sldId id="512" r:id="rId46"/>
    <p:sldId id="424" r:id="rId47"/>
    <p:sldId id="425" r:id="rId48"/>
    <p:sldId id="426" r:id="rId49"/>
    <p:sldId id="427" r:id="rId50"/>
    <p:sldId id="428" r:id="rId51"/>
    <p:sldId id="429" r:id="rId52"/>
    <p:sldId id="430" r:id="rId53"/>
    <p:sldId id="431" r:id="rId54"/>
    <p:sldId id="691" r:id="rId55"/>
    <p:sldId id="693" r:id="rId56"/>
    <p:sldId id="692" r:id="rId57"/>
    <p:sldId id="694" r:id="rId58"/>
    <p:sldId id="695" r:id="rId59"/>
    <p:sldId id="696" r:id="rId60"/>
    <p:sldId id="697" r:id="rId61"/>
    <p:sldId id="923" r:id="rId62"/>
    <p:sldId id="925" r:id="rId63"/>
    <p:sldId id="926" r:id="rId64"/>
    <p:sldId id="927" r:id="rId65"/>
    <p:sldId id="928" r:id="rId66"/>
    <p:sldId id="929" r:id="rId67"/>
    <p:sldId id="930" r:id="rId68"/>
    <p:sldId id="931" r:id="rId69"/>
    <p:sldId id="932" r:id="rId70"/>
    <p:sldId id="934" r:id="rId71"/>
    <p:sldId id="935" r:id="rId72"/>
    <p:sldId id="936" r:id="rId73"/>
    <p:sldId id="937" r:id="rId74"/>
    <p:sldId id="938" r:id="rId75"/>
    <p:sldId id="606" r:id="rId76"/>
    <p:sldId id="942" r:id="rId77"/>
    <p:sldId id="634" r:id="rId78"/>
    <p:sldId id="642" r:id="rId79"/>
    <p:sldId id="661" r:id="rId80"/>
    <p:sldId id="944" r:id="rId81"/>
    <p:sldId id="945" r:id="rId82"/>
    <p:sldId id="946" r:id="rId83"/>
    <p:sldId id="947" r:id="rId84"/>
    <p:sldId id="948" r:id="rId85"/>
    <p:sldId id="513" r:id="rId86"/>
    <p:sldId id="514" r:id="rId87"/>
    <p:sldId id="949" r:id="rId88"/>
    <p:sldId id="607" r:id="rId89"/>
    <p:sldId id="608" r:id="rId90"/>
    <p:sldId id="612" r:id="rId91"/>
    <p:sldId id="609" r:id="rId92"/>
    <p:sldId id="610" r:id="rId93"/>
    <p:sldId id="613" r:id="rId94"/>
    <p:sldId id="611" r:id="rId95"/>
    <p:sldId id="614" r:id="rId96"/>
    <p:sldId id="615" r:id="rId97"/>
    <p:sldId id="950" r:id="rId98"/>
    <p:sldId id="617" r:id="rId99"/>
    <p:sldId id="842" r:id="rId10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6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8C8A6-02DE-4FBA-BCBF-F524950DDE74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1D026B-AAFF-44E4-955B-143147905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328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4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56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CS 376 Spring 2018 - Lecture 4</a:t>
            </a:r>
          </a:p>
        </p:txBody>
      </p:sp>
    </p:spTree>
    <p:extLst>
      <p:ext uri="{BB962C8B-B14F-4D97-AF65-F5344CB8AC3E}">
        <p14:creationId xmlns:p14="http://schemas.microsoft.com/office/powerpoint/2010/main" val="3601763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3584599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4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376 : Computer Vision - lecture 5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1BB855-6D1B-4B34-8028-B83B82AB258B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746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951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5180C3-0804-4BAD-9E77-F938F7CF658D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417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1EB442-4850-41BE-89CC-55FBDF25147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1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C47E0A-311A-4E10-8051-810292BF03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062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376 : Computer Vision - lecture 5</a:t>
            </a: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3689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376 : Computer Vision - lecture 5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2872028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0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376 : Computer Vision - lecture 5</a:t>
            </a: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6594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665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EEC8F9-771F-42D1-84FE-6421A8C90DB4}" type="slidenum">
              <a:rPr lang="en-US" smtClean="0"/>
              <a:t>26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376 : Computer Vision - lecture 5</a:t>
            </a: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8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0690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706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363397-E4AF-47C2-B316-5A6D1AAAEBD1}" type="slidenum">
              <a:rPr lang="en-US" smtClean="0"/>
              <a:t>27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376 : Computer Vision - lecture 5</a:t>
            </a: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376 : Computer Vision - lecture 5</a:t>
            </a: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79906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79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52A77E-6543-4FB0-94D6-99F65A5E6759}" type="slidenum">
              <a:rPr lang="en-US" smtClean="0"/>
              <a:t>29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376 : Computer Vision - lecture 5</a:t>
            </a: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t>30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376 : Computer Vision - lecture 5</a:t>
            </a: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t>31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376 : Computer Vision - lecture 5</a:t>
            </a: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t>33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376 : Computer Vision - lecture 5</a:t>
            </a:r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92191D5-56CB-4135-809D-BC62D6A4D5A9}" type="slidenum">
              <a:rPr lang="en-US">
                <a:solidFill>
                  <a:prstClr val="black"/>
                </a:solidFill>
                <a:latin typeface="Arial" panose="020B0604020202020204" pitchFamily="34" charset="0"/>
              </a:rPr>
              <a:t>34</a:t>
            </a:fld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376 : Computer Vision - lecture 5</a:t>
            </a:r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605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376 : Computer Vision - lecture 5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0800" cy="3600450"/>
          </a:xfrm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9140754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AECCB7-A4D8-4EC6-8A7B-F28B1584F357}" type="slidenum">
              <a:rPr lang="en-US" smtClean="0"/>
              <a:t>36</a:t>
            </a:fld>
            <a:endParaRPr lang="en-US"/>
          </a:p>
        </p:txBody>
      </p:sp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376 : Computer Vision - lecture 5</a:t>
            </a:r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006521-52FF-4F0D-9BC4-2F98EA076D6C}" type="slidenum">
              <a:rPr lang="en-US" smtClean="0"/>
              <a:t>37</a:t>
            </a:fld>
            <a:endParaRPr lang="en-US"/>
          </a:p>
        </p:txBody>
      </p:sp>
      <p:sp>
        <p:nvSpPr>
          <p:cNvPr id="39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376 : Computer Vision - lecture 5</a:t>
            </a:r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0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01410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4014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FC26AE-879C-4FE4-A2BF-CF43BA5EA2C0}" type="slidenum">
              <a:rPr lang="en-US" smtClean="0"/>
              <a:t>38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376 : Computer Vision - lecture 5</a:t>
            </a:r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448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376 : Computer Vision - lecture 5</a:t>
            </a:r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D34D32B-6F55-44CB-A722-B3156AB04F55}" type="slidenum">
              <a:rPr 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40</a:t>
            </a:fld>
            <a:endParaRPr 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6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0688" y="319088"/>
            <a:ext cx="6470650" cy="3640137"/>
          </a:xfrm>
          <a:solidFill>
            <a:srgbClr val="FFFFFF"/>
          </a:solidFill>
        </p:spPr>
      </p:sp>
      <p:sp>
        <p:nvSpPr>
          <p:cNvPr id="406532" name="Text Box 3"/>
          <p:cNvSpPr txBox="1">
            <a:spLocks noChangeArrowheads="1"/>
          </p:cNvSpPr>
          <p:nvPr/>
        </p:nvSpPr>
        <p:spPr bwMode="auto">
          <a:xfrm>
            <a:off x="536788" y="4480560"/>
            <a:ext cx="6241627" cy="42571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32" tIns="45716" rIns="91432" bIns="45716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376 : Computer Vision - lecture 5</a:t>
            </a:r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C1A0B-8A0E-4007-8E28-F01DFB90AB99}" type="slidenum">
              <a:rPr lang="en-US" smtClean="0"/>
              <a:t>41</a:t>
            </a:fld>
            <a:endParaRPr lang="en-US"/>
          </a:p>
        </p:txBody>
      </p:sp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376 : Computer Vision - lecture 5</a:t>
            </a:r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843870-114A-4B8F-858B-551AF4A6CA56}" type="slidenum">
              <a:rPr lang="en-US" smtClean="0"/>
              <a:t>42</a:t>
            </a:fld>
            <a:endParaRPr lang="en-US"/>
          </a:p>
        </p:txBody>
      </p:sp>
      <p:sp>
        <p:nvSpPr>
          <p:cNvPr id="412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0138" y="319088"/>
            <a:ext cx="5113337" cy="3835400"/>
          </a:xfrm>
          <a:solidFill>
            <a:srgbClr val="FFFFFF"/>
          </a:solidFill>
        </p:spPr>
      </p:sp>
      <p:sp>
        <p:nvSpPr>
          <p:cNvPr id="412676" name="Text Box 3"/>
          <p:cNvSpPr txBox="1">
            <a:spLocks noChangeArrowheads="1"/>
          </p:cNvSpPr>
          <p:nvPr/>
        </p:nvSpPr>
        <p:spPr bwMode="auto">
          <a:xfrm>
            <a:off x="536787" y="4528900"/>
            <a:ext cx="6245013" cy="42621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eaLnBrk="0" hangingPunct="0"/>
            <a:endParaRPr lang="en-US" sz="2500"/>
          </a:p>
        </p:txBody>
      </p:sp>
      <p:sp>
        <p:nvSpPr>
          <p:cNvPr id="412677" name="Notes Placeholder 4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376 : Computer Vision - lecture 5</a:t>
            </a:r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95056D-614E-4396-AB1B-0AE61ADC4247}" type="slidenum">
              <a:rPr lang="en-US" smtClean="0"/>
              <a:t>43</a:t>
            </a:fld>
            <a:endParaRPr lang="en-US"/>
          </a:p>
        </p:txBody>
      </p:sp>
      <p:sp>
        <p:nvSpPr>
          <p:cNvPr id="42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376 : Computer Vision - lecture 5</a:t>
            </a:r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D755A8-632D-49CD-A836-808D224D4270}" type="slidenum">
              <a:rPr lang="en-US" smtClean="0"/>
              <a:t>44</a:t>
            </a:fld>
            <a:endParaRPr lang="en-US"/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CS 376 : Computer Vision - lecture 5</a:t>
            </a:r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E96898A3-3EE3-4540-9826-A6DD2D9AC774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45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2935063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7091A9EC-0FEB-49B8-99D7-502048F4AC72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/>
          </a:bodyPr>
          <a:lstStyle/>
          <a:p>
            <a:pPr eaLnBrk="1" hangingPunct="1"/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445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E4F17BB6-1BAF-4740-A939-4A920CDAAFE1}" type="slidenum">
              <a:rPr lang="en-US" sz="1200" kern="120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 sz="1200" kern="1200">
              <a:solidFill>
                <a:prstClr val="black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545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A68ADE-D0CF-4841-A44D-BCC2957125A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05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A68ADE-D0CF-4841-A44D-BCC2957125A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819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ABAACE-DD07-44CF-AFE0-CAEB1479086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459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420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702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4DD91B9-023D-455C-8CF4-020816D4F60A}" type="slidenum">
              <a:rPr lang="en-US">
                <a:solidFill>
                  <a:prstClr val="black"/>
                </a:solidFill>
                <a:latin typeface="Arial" panose="020B0604020202020204" pitchFamily="34" charset="0"/>
              </a:rPr>
              <a:t>54</a:t>
            </a:fld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1D583BB-24C5-4BBC-B1B6-4EF3E543F8D3}" type="slidenum">
              <a:rPr lang="en-US" sz="1200">
                <a:solidFill>
                  <a:prstClr val="black"/>
                </a:solidFill>
                <a:latin typeface="Arial" panose="020B0604020202020204" pitchFamily="34" charset="0"/>
              </a:rPr>
              <a:t>54</a:t>
            </a:fld>
            <a:endParaRPr lang="en-US" sz="12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89B1E71-B85D-4C87-9DD0-DAF76B8ED1D2}" type="slidenum">
              <a:rPr lang="en-US" sz="1200" kern="120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+mn-cs"/>
              </a:rPr>
              <a:t>55</a:t>
            </a:fld>
            <a:endParaRPr lang="en-US" sz="1200" kern="120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56D9AF7-8F68-444E-B950-3693832F2C3F}" type="slidenum">
              <a:rPr lang="en-US" sz="1200" kern="120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+mn-cs"/>
              </a:rPr>
              <a:t>56</a:t>
            </a:fld>
            <a:endParaRPr lang="en-US" sz="1200" kern="120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2EA3ED7-E379-45EA-A297-9C060AEACAF0}" type="slidenum">
              <a:rPr lang="en-US" sz="1200" kern="120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+mn-cs"/>
              </a:rPr>
              <a:t>56</a:t>
            </a:fld>
            <a:endParaRPr lang="en-US" sz="1200" kern="120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lvl="1" eaLnBrk="1" hangingPunct="1"/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16666455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00">
              <a:defRPr sz="2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02945" indent="-270510" defTabSz="914400">
              <a:defRPr sz="2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81405" indent="-216535" defTabSz="914400">
              <a:defRPr sz="2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13840" indent="-216535" defTabSz="914400">
              <a:defRPr sz="2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46275" indent="-216535" defTabSz="914400">
              <a:defRPr sz="2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378710" indent="-216535" defTabSz="91440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11145" indent="-216535" defTabSz="91440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243580" indent="-216535" defTabSz="91440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676015" indent="-216535" defTabSz="914400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0D5D17C-8033-42D5-A8C7-AA9CC3F67839}" type="slidenum">
              <a:rPr lang="en-US" sz="1100" b="0">
                <a:solidFill>
                  <a:prstClr val="black"/>
                </a:solidFill>
              </a:rPr>
              <a:t>57</a:t>
            </a:fld>
            <a:endParaRPr lang="en-US" sz="1100" b="0">
              <a:solidFill>
                <a:prstClr val="black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47F6AD3-2AAF-488F-A585-FDBA27C07E8D}" type="slidenum">
              <a:rPr lang="en-US" sz="1200" kern="120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+mn-cs"/>
              </a:rPr>
              <a:t>59</a:t>
            </a:fld>
            <a:endParaRPr lang="en-US" sz="1200" kern="120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2625"/>
            <a:ext cx="6070600" cy="3414713"/>
          </a:xfrm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5775D5F-D433-4EA4-8765-8A72A42F8162}" type="slidenum">
              <a:rPr lang="en-US" sz="1200" kern="120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+mn-cs"/>
              </a:rPr>
              <a:t>60</a:t>
            </a:fld>
            <a:endParaRPr lang="en-US" sz="1200" kern="120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9340">
              <a:spcBef>
                <a:spcPct val="30000"/>
              </a:spcBef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29945" indent="-319405" defTabSz="1069340">
              <a:spcBef>
                <a:spcPct val="30000"/>
              </a:spcBef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76985" indent="-255270" defTabSz="1069340">
              <a:spcBef>
                <a:spcPct val="30000"/>
              </a:spcBef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87525" indent="-255270" defTabSz="1069340">
              <a:spcBef>
                <a:spcPct val="30000"/>
              </a:spcBef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98700" indent="-255270" defTabSz="1069340">
              <a:spcBef>
                <a:spcPct val="30000"/>
              </a:spcBef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809240" indent="-255270" defTabSz="1069340" eaLnBrk="0" fontAlgn="base" hangingPunct="0">
              <a:spcBef>
                <a:spcPct val="3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319780" indent="-255270" defTabSz="1069340" eaLnBrk="0" fontAlgn="base" hangingPunct="0">
              <a:spcBef>
                <a:spcPct val="3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830955" indent="-255270" defTabSz="1069340" eaLnBrk="0" fontAlgn="base" hangingPunct="0">
              <a:spcBef>
                <a:spcPct val="3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341495" indent="-255270" defTabSz="1069340" eaLnBrk="0" fontAlgn="base" hangingPunct="0">
              <a:spcBef>
                <a:spcPct val="3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F73B58F-C42A-4FB3-A7FD-DB3D33D149F0}" type="slidenum">
              <a:rPr lang="en-US" altLang="en-US" sz="1500">
                <a:solidFill>
                  <a:srgbClr val="000000"/>
                </a:solidFill>
              </a:rPr>
              <a:t>61</a:t>
            </a:fld>
            <a:endParaRPr lang="en-US" altLang="en-US" sz="1500">
              <a:solidFill>
                <a:srgbClr val="000000"/>
              </a:solidFill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12</a:t>
            </a:r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t>62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fr-FR"/>
              <a:t>CS 376: Computer Vision - lecture 12</a:t>
            </a:r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859FC36-129B-4DD5-9620-5AFFC8C373B8}" type="slidenum">
              <a:rPr lang="en-US">
                <a:solidFill>
                  <a:prstClr val="black"/>
                </a:solidFill>
              </a:rPr>
              <a:t>63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12</a:t>
            </a:r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3B8F2C1-2606-4D1E-B87D-8927E07E7549}" type="slidenum">
              <a:rPr lang="en-US">
                <a:solidFill>
                  <a:prstClr val="black"/>
                </a:solidFill>
              </a:rPr>
              <a:t>64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9863" y="785813"/>
            <a:ext cx="6983412" cy="3929062"/>
          </a:xfrm>
        </p:spPr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4359" y="4976495"/>
            <a:ext cx="5409730" cy="479928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12</a:t>
            </a:r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6704DC1-17D2-4F9A-8A86-F2302B36F694}" type="slidenum">
              <a:rPr lang="en-US">
                <a:solidFill>
                  <a:prstClr val="black"/>
                </a:solidFill>
              </a:rPr>
              <a:t>65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2988" y="785813"/>
            <a:ext cx="5237162" cy="3929062"/>
          </a:xfrm>
        </p:spPr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4359" y="4976495"/>
            <a:ext cx="5409730" cy="479928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12</a:t>
            </a:r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t>66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fr-FR"/>
              <a:t>CS 376: Computer Vision - lecture 12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1034657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43697AD-F4D0-4EC1-8CC8-0E1CD8D33EDF}" type="slidenum">
              <a:rPr lang="en-US">
                <a:solidFill>
                  <a:prstClr val="black"/>
                </a:solidFill>
              </a:rPr>
              <a:t>67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02114" name="Rectangle 7"/>
          <p:cNvSpPr txBox="1">
            <a:spLocks noGrp="1" noChangeArrowheads="1"/>
          </p:cNvSpPr>
          <p:nvPr/>
        </p:nvSpPr>
        <p:spPr bwMode="auto">
          <a:xfrm>
            <a:off x="4162770" y="9995007"/>
            <a:ext cx="3184596" cy="5261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02143" tIns="51071" rIns="102143" bIns="51071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6D2B00DE-42B5-429A-B128-69726E691329}" type="slidenum">
              <a:rPr lang="en-US" sz="1400">
                <a:solidFill>
                  <a:prstClr val="black"/>
                </a:solidFill>
                <a:latin typeface="Arial" panose="020B0604020202020204" pitchFamily="34" charset="0"/>
              </a:rPr>
              <a:t>67</a:t>
            </a:fld>
            <a:endParaRPr lang="en-US" sz="14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02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257800" cy="3944938"/>
          </a:xfrm>
        </p:spPr>
      </p:sp>
      <p:sp>
        <p:nvSpPr>
          <p:cNvPr id="6021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102143" tIns="51071" rIns="102143" bIns="51071"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12</a:t>
            </a:r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C53115-9BC2-4281-A655-481F68218DD7}" type="slidenum">
              <a:rPr lang="en-US">
                <a:solidFill>
                  <a:prstClr val="black"/>
                </a:solidFill>
              </a:rPr>
              <a:t>69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12</a:t>
            </a:r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ECB04E3-224F-49AB-9343-1100167D2BB2}" type="slidenum">
              <a:rPr lang="en-US">
                <a:solidFill>
                  <a:prstClr val="black"/>
                </a:solidFill>
              </a:rPr>
              <a:t>70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3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0" y="790575"/>
            <a:ext cx="5257800" cy="3944938"/>
          </a:xfrm>
        </p:spPr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9875" y="4998417"/>
            <a:ext cx="5389316" cy="4735342"/>
          </a:xfrm>
        </p:spPr>
        <p:txBody>
          <a:bodyPr/>
          <a:lstStyle/>
          <a:p>
            <a:pPr defTabSz="1021715" fontAlgn="base">
              <a:spcBef>
                <a:spcPct val="30000"/>
              </a:spcBef>
              <a:spcAft>
                <a:spcPct val="0"/>
              </a:spcAft>
              <a:defRPr/>
            </a:pPr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12</a:t>
            </a:r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470">
              <a:defRPr/>
            </a:pPr>
            <a:fld id="{603B0E5F-A245-4CC4-9792-D448453003A0}" type="slidenum">
              <a:rPr lang="en-US">
                <a:solidFill>
                  <a:prstClr val="black"/>
                </a:solidFill>
                <a:latin typeface="Calibri" panose="020F0502020204030204"/>
              </a:rPr>
              <a:t>71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6470">
              <a:defRPr/>
            </a:pPr>
            <a:fld id="{AD89C5D2-CCAD-46A3-BDB5-6F3EAFD0A2F5}" type="slidenum">
              <a:rPr lang="en-US">
                <a:solidFill>
                  <a:prstClr val="black"/>
                </a:solidFill>
                <a:latin typeface="Calibri" panose="020F0502020204030204"/>
              </a:rPr>
              <a:t>72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470">
              <a:defRPr/>
            </a:pPr>
            <a:fld id="{603B0E5F-A245-4CC4-9792-D448453003A0}" type="slidenum">
              <a:rPr lang="en-US">
                <a:solidFill>
                  <a:prstClr val="black"/>
                </a:solidFill>
                <a:latin typeface="Calibri" panose="020F0502020204030204"/>
              </a:rPr>
              <a:t>73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470">
              <a:defRPr/>
            </a:pPr>
            <a:fld id="{0D26C2C5-82E7-47D2-97FB-E2DE053A92DB}" type="slidenum">
              <a:rPr lang="en-US">
                <a:solidFill>
                  <a:prstClr val="black"/>
                </a:solidFill>
                <a:latin typeface="Calibri" panose="020F0502020204030204"/>
              </a:rPr>
              <a:t>74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CS 376 - lecture 13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85AEFDB-45E2-4E86-AE4B-5B64AC2FA133}" type="slidenum">
              <a:rPr lang="en-US">
                <a:solidFill>
                  <a:prstClr val="black"/>
                </a:solidFill>
              </a:rPr>
              <a:t>75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16</a:t>
            </a:r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29F7DF0-8B02-485F-96B3-233A1DF70048}" type="slidenum">
              <a:rPr lang="en-US">
                <a:solidFill>
                  <a:prstClr val="black"/>
                </a:solidFill>
              </a:rPr>
              <a:t>76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4690" name="Rectangle 7"/>
          <p:cNvSpPr txBox="1">
            <a:spLocks noGrp="1" noChangeArrowheads="1"/>
          </p:cNvSpPr>
          <p:nvPr/>
        </p:nvSpPr>
        <p:spPr bwMode="auto">
          <a:xfrm>
            <a:off x="3902597" y="9519054"/>
            <a:ext cx="2985558" cy="5010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34" tIns="48317" rIns="96634" bIns="48317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9E8684F8-C34D-4B88-B646-BE8361DAE9E0}" type="slidenum">
              <a:rPr lang="en-US" sz="1300">
                <a:solidFill>
                  <a:prstClr val="black"/>
                </a:solidFill>
                <a:latin typeface="Arial" panose="020B0604020202020204" pitchFamily="34" charset="0"/>
              </a:rPr>
              <a:t>76</a:t>
            </a:fld>
            <a:endParaRPr lang="en-US" sz="13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2585" indent="-362585">
              <a:spcBef>
                <a:spcPct val="20000"/>
              </a:spcBef>
            </a:pPr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16</a:t>
            </a:r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19C92D1-A8B2-4B7E-89D4-85DDB95D4A06}" type="slidenum">
              <a:rPr lang="en-US">
                <a:solidFill>
                  <a:prstClr val="black"/>
                </a:solidFill>
              </a:rPr>
              <a:t>77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视差越大，世界点距离摄像机越近（深度越小），与人类立体视觉的感知逻辑一致。</a:t>
            </a:r>
          </a:p>
        </p:txBody>
      </p:sp>
      <p:sp>
        <p:nvSpPr>
          <p:cNvPr id="172036" name="Slide Number Placeholder 3"/>
          <p:cNvSpPr txBox="1">
            <a:spLocks noGrp="1"/>
          </p:cNvSpPr>
          <p:nvPr/>
        </p:nvSpPr>
        <p:spPr bwMode="auto">
          <a:xfrm>
            <a:off x="3902597" y="9519054"/>
            <a:ext cx="2985558" cy="5010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34" tIns="48317" rIns="96634" bIns="48317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C091AF09-0D4D-4903-A3F4-022031373079}" type="slidenum">
              <a:rPr lang="en-US" sz="1300">
                <a:solidFill>
                  <a:prstClr val="black"/>
                </a:solidFill>
                <a:latin typeface="Arial" panose="020B0604020202020204" pitchFamily="34" charset="0"/>
              </a:rPr>
              <a:t>77</a:t>
            </a:fld>
            <a:endParaRPr lang="en-US" sz="13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16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0800" cy="3600450"/>
          </a:xfrm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219156466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2BCA16B-0076-4C2E-A851-634FED8EC246}" type="slidenum">
              <a:rPr lang="en-US">
                <a:solidFill>
                  <a:prstClr val="black"/>
                </a:solidFill>
              </a:rPr>
              <a:t>78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80226" name="Rectangle 7"/>
          <p:cNvSpPr txBox="1">
            <a:spLocks noGrp="1" noChangeArrowheads="1"/>
          </p:cNvSpPr>
          <p:nvPr/>
        </p:nvSpPr>
        <p:spPr bwMode="auto">
          <a:xfrm>
            <a:off x="3902597" y="9519054"/>
            <a:ext cx="2985558" cy="5010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634" tIns="48317" rIns="96634" bIns="48317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F9519198-8CC5-4C61-927B-F0D8374E85DA}" type="slidenum">
              <a:rPr lang="en-US" sz="1300">
                <a:solidFill>
                  <a:prstClr val="black"/>
                </a:solidFill>
                <a:latin typeface="Arial" panose="020B0604020202020204" pitchFamily="34" charset="0"/>
              </a:rPr>
              <a:t>78</a:t>
            </a:fld>
            <a:endParaRPr lang="en-US" sz="13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16</a:t>
            </a:r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D4E2D1C-8DC5-46CA-AAD9-3E2FEF294513}" type="slidenum">
              <a:rPr lang="en-US">
                <a:solidFill>
                  <a:prstClr val="black"/>
                </a:solidFill>
              </a:rPr>
              <a:t>79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5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6625" y="747713"/>
            <a:ext cx="4991100" cy="3743325"/>
          </a:xfrm>
        </p:spPr>
      </p:sp>
      <p:sp>
        <p:nvSpPr>
          <p:cNvPr id="85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4711" y="4739518"/>
            <a:ext cx="5071622" cy="4570747"/>
          </a:xfrm>
        </p:spPr>
        <p:txBody>
          <a:bodyPr/>
          <a:lstStyle/>
          <a:p>
            <a:endParaRPr lang="ru-RU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16</a:t>
            </a:r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16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26C2C5-82E7-47D2-97FB-E2DE053A92DB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4860" indent="-30226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7770" indent="-241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91005" indent="-241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4240" indent="-241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57475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0710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23945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07180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66470">
              <a:defRPr/>
            </a:pPr>
            <a:fld id="{1A760753-ED6E-4695-8A41-6921824E504A}" type="slidenum">
              <a:rPr lang="en-US">
                <a:solidFill>
                  <a:srgbClr val="000000"/>
                </a:solidFill>
              </a:rPr>
              <a:t>82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17</a:t>
            </a:r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CS 376: Computer Vision - lecture 18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F5177-1066-4495-A76E-A324FFFC813F}" type="slidenum">
              <a:rPr lang="en-US" smtClean="0"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4860" indent="-30226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7770" indent="-241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91005" indent="-241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4240" indent="-241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57475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0710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23945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07180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66470">
              <a:defRPr/>
            </a:pPr>
            <a:fld id="{56E23BD3-9CAE-4880-8A05-AD80398319F7}" type="slidenum">
              <a:rPr lang="en-US" sz="1200">
                <a:solidFill>
                  <a:srgbClr val="000000"/>
                </a:solidFill>
              </a:rPr>
              <a:t>84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17</a:t>
            </a:r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4860" indent="-30226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7770" indent="-241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91005" indent="-241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4240" indent="-241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57475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0710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23945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07180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66470">
              <a:defRPr/>
            </a:pPr>
            <a:fld id="{C92ED309-5AB3-406D-A835-5C05204011EC}" type="slidenum">
              <a:rPr lang="en-US" sz="1200">
                <a:solidFill>
                  <a:srgbClr val="000000"/>
                </a:solidFill>
              </a:rPr>
              <a:t>85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39800" y="750888"/>
            <a:ext cx="5011738" cy="37592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8634" y="4760397"/>
            <a:ext cx="5052483" cy="4509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17</a:t>
            </a:r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4860" indent="-30226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7770" indent="-241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91005" indent="-241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4240" indent="-241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57475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0710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23945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07180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66470">
              <a:defRPr/>
            </a:pPr>
            <a:fld id="{B055B7EB-51DF-4BDB-B101-DDC01869934D}" type="slidenum">
              <a:rPr lang="en-US" sz="1200">
                <a:solidFill>
                  <a:srgbClr val="000000"/>
                </a:solidFill>
              </a:rPr>
              <a:t>86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17</a:t>
            </a:r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DCF678-5B78-4FE8-95E0-217635C8B72B}" type="slidenum">
              <a:rPr lang="en-US">
                <a:solidFill>
                  <a:srgbClr val="000000"/>
                </a:solidFill>
              </a:rPr>
              <a:t>88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312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</p:spPr>
      </p:sp>
      <p:sp>
        <p:nvSpPr>
          <p:cNvPr id="133124" name="Rectangle 3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884" tIns="46441" rIns="92884" bIns="46441"/>
          <a:lstStyle/>
          <a:p>
            <a:pPr eaLnBrk="1" hangingPunct="1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18</a:t>
            </a:r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EE06A5-9FC9-4F56-B8B5-0FDD120C6A9B}" type="slidenum">
              <a:rPr lang="en-US">
                <a:solidFill>
                  <a:srgbClr val="000000"/>
                </a:solidFill>
              </a:rPr>
              <a:t>89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517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</p:spPr>
      </p:sp>
      <p:sp>
        <p:nvSpPr>
          <p:cNvPr id="135172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884" tIns="46441" rIns="92884" bIns="46441"/>
          <a:lstStyle/>
          <a:p>
            <a:pPr eaLnBrk="1" hangingPunct="1"/>
            <a:endParaRPr lang="en-US"/>
          </a:p>
        </p:txBody>
      </p:sp>
      <p:sp>
        <p:nvSpPr>
          <p:cNvPr id="135173" name="Slide Number Placeholder 3"/>
          <p:cNvSpPr txBox="1">
            <a:spLocks noGrp="1"/>
          </p:cNvSpPr>
          <p:nvPr/>
        </p:nvSpPr>
        <p:spPr bwMode="auto">
          <a:xfrm>
            <a:off x="3887788" y="8686800"/>
            <a:ext cx="2970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884" tIns="46441" rIns="92884" bIns="46441" anchor="b"/>
          <a:lstStyle>
            <a:lvl1pPr defTabSz="9271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71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71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71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71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DFFC608E-4789-4037-95EE-16C2B9D69461}" type="slidenum">
              <a:rPr lang="de-CH" sz="1200" smtClean="0">
                <a:solidFill>
                  <a:srgbClr val="000000"/>
                </a:solidFill>
                <a:latin typeface="Times New Roman" panose="02020603050405020304" pitchFamily="18" charset="0"/>
              </a:rPr>
              <a:t>89</a:t>
            </a:fld>
            <a:endParaRPr lang="de-CH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18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2185985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F5177-1066-4495-A76E-A324FFFC813F}" type="slidenum">
              <a:rPr lang="en-US" smtClean="0">
                <a:solidFill>
                  <a:prstClr val="black"/>
                </a:solidFill>
              </a:rPr>
              <a:t>91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fr-FR"/>
              <a:t>CS 376: Computer Vision - lecture 18</a:t>
            </a:r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5495" indent="-30226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8405" indent="-24193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91640" indent="-24193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4875" indent="-24193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58110" indent="-24193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1345" indent="-24193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24580" indent="-24193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07815" indent="-24193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C91956D-8353-4B01-BDE7-DC7754519820}" type="slidenum">
              <a:rPr lang="en-US">
                <a:solidFill>
                  <a:prstClr val="black"/>
                </a:solidFill>
              </a:rPr>
              <a:t>92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18</a:t>
            </a:r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F5177-1066-4495-A76E-A324FFFC813F}" type="slidenum">
              <a:rPr lang="en-US" smtClean="0">
                <a:solidFill>
                  <a:prstClr val="black"/>
                </a:solidFill>
              </a:rPr>
              <a:t>93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fr-FR"/>
              <a:t>CS 376: Computer Vision - lecture 18</a:t>
            </a:r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5495" indent="-30226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8405" indent="-24193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91640" indent="-24193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4875" indent="-24193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58110" indent="-24193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1345" indent="-24193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24580" indent="-24193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07815" indent="-24193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C24341F-E7E9-413D-866B-8B4E5001505B}" type="slidenum">
              <a:rPr lang="en-US">
                <a:solidFill>
                  <a:prstClr val="black"/>
                </a:solidFill>
              </a:rPr>
              <a:t>94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CS 376: Computer Vision - lecture 18</a:t>
            </a:r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F5177-1066-4495-A76E-A324FFFC813F}" type="slidenum">
              <a:rPr lang="en-US" smtClean="0">
                <a:solidFill>
                  <a:prstClr val="black"/>
                </a:solidFill>
              </a:rPr>
              <a:t>95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fr-FR"/>
              <a:t>CS 376: Computer Vision - lecture 18</a:t>
            </a:r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09F5177-1066-4495-A76E-A324FFFC81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fr-FR"/>
              <a:t>CS 376: Computer Vision - lecture 18</a:t>
            </a:r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F5177-1066-4495-A76E-A324FFFC813F}" type="slidenum">
              <a:rPr lang="en-US" smtClean="0">
                <a:solidFill>
                  <a:prstClr val="black"/>
                </a:solidFill>
              </a:rPr>
              <a:t>97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fr-FR"/>
              <a:t>CS 376: Computer Vision - lecture 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297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09F5177-1066-4495-A76E-A324FFFC81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fr-FR"/>
              <a:t>CS 376: Computer Vision - lecture 18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CS 376 Spring 2018 - Lecture 3</a:t>
            </a:r>
          </a:p>
        </p:txBody>
      </p:sp>
    </p:spTree>
    <p:extLst>
      <p:ext uri="{BB962C8B-B14F-4D97-AF65-F5344CB8AC3E}">
        <p14:creationId xmlns:p14="http://schemas.microsoft.com/office/powerpoint/2010/main" val="148877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C2A6EF-5BE1-628C-87BE-07E155A09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27ECFB-EB8F-A93B-6601-CCF8D1032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3B321B-E29A-5971-340E-4ED589A71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C42E4-9827-4ACB-802D-91818C897E0A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C1308B-8B41-5783-B8F1-CC604C74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F73CF4-13AC-D3EE-D5B3-1C320811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5B65-768A-450E-90C4-80C33DB25B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029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19926-F991-B85E-FF92-9F76975A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C65381-DB76-0626-386E-B3B87973D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46AA22-3186-7BAC-8A87-5B800ADC9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C42E4-9827-4ACB-802D-91818C897E0A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57410B-91FD-329D-4CCD-E54680D6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94BF13-FE78-BAF9-EE3F-DED59321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5B65-768A-450E-90C4-80C33DB25B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153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41517CC-368E-139F-56DA-A7B7496891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2AC6FB-0248-3188-1E72-566CBCB1E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EE8585-B0AE-3E42-536C-AA686B8F7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C42E4-9827-4ACB-802D-91818C897E0A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63EE6-9D9F-D710-BFC9-640DC1C7A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A4A9D7-A5F6-5E36-224A-F130E646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5B65-768A-450E-90C4-80C33DB25B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253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AF0F6D-0383-CDDF-5314-20DBEC51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6428A5-2A5B-70FE-EC61-FAB7C5C16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9ABD70-D35C-A903-6EF7-A2C0F570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C42E4-9827-4ACB-802D-91818C897E0A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98691-CD4C-2DDA-E137-0FEBB1A4B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3F6E56-4A4D-AC5D-AE67-4EFBA9B5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5B65-768A-450E-90C4-80C33DB25B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8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D8CFBB-D755-53F3-2D56-14345C92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FE4BE1-A49D-2FB6-7515-2428FDE66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F55D6C-A8DF-03F5-AA8D-F599B84F0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C42E4-9827-4ACB-802D-91818C897E0A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0420F8-4A2E-C0B2-4606-1A0013B65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472550-78D7-F9C8-A28C-5D3C64CA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5B65-768A-450E-90C4-80C33DB25B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6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64651-27D6-33CD-0480-42EE06A7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F00F26-D57C-1AA1-2552-096E52050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BB676B-C58A-C588-C37B-0340B4104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45F0ED-7165-6259-D13E-886FC962C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C42E4-9827-4ACB-802D-91818C897E0A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5F823E-A730-9F15-85FE-F54117535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B5BC4D-6118-368C-C491-9249B89AE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5B65-768A-450E-90C4-80C33DB25B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492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348710-06B3-D4B8-4BCF-B4329DB85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0D2946-AA9A-1231-B0BB-7E6302659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476E9F-7ED8-C959-BFF5-6D4166CAD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F38DFA1-EE97-3F08-3C42-4D9F49D31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C057E9-4C6A-146A-F107-272FF18100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7100D6-1454-AC76-C9EA-9AB699550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C42E4-9827-4ACB-802D-91818C897E0A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0EF48AC-23FF-E5D7-6FC3-7A601DDB1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AF9715-AF9F-BB87-7EA2-37C98A8E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5B65-768A-450E-90C4-80C33DB25B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39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E8FC6-D574-1697-0DEC-F04B8A46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61D385-A22A-5F6F-B69C-9CAFF4EC5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C42E4-9827-4ACB-802D-91818C897E0A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12FCAF-EC59-6FEC-558E-1BA8D82C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C0C3CF-8BBD-FBB2-35CB-09A86A3C5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5B65-768A-450E-90C4-80C33DB25B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762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EFD6F8-553E-FBA1-63EC-E41A30765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C42E4-9827-4ACB-802D-91818C897E0A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A645CF-4E61-DA88-18A8-41C5BEAAF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0AAD70-D77C-AC6B-45ED-442046F75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5B65-768A-450E-90C4-80C33DB25B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691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AFA928-D002-5AD5-2E50-C0EB6262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88AB18-D641-0B12-D9E3-46F0C30DC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54618F-6A70-755A-7F1A-4D4249CF2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1582D9-D57A-8B27-D132-52561F939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C42E4-9827-4ACB-802D-91818C897E0A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DB2664-2864-1FFC-445D-FD99117D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939245-CE6F-E3CE-1B5F-6965F007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5B65-768A-450E-90C4-80C33DB25B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43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21F9B-A100-D9CA-53A8-DC902EB28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303774A-A18B-AABD-A5F2-35D3F4ABA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CA7FD7-1926-21F1-2804-12B075AAF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080C61-CBAF-9CA6-7BF2-CC189C370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C42E4-9827-4ACB-802D-91818C897E0A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72D9B5-A91F-9803-DB26-17D657DC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502514-1398-348F-FC05-0DD996DC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5B65-768A-450E-90C4-80C33DB25B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897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DD978CA-30AF-FE2D-D376-9A65DA61A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0E9BC1-B018-206A-73DF-A61F58F0A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03DF9F-E5B5-D28F-EE6B-9E20BEAB0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C42E4-9827-4ACB-802D-91818C897E0A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11A346-93C2-F215-45AD-451E0C185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9EA32A-7B41-9991-72A4-EC9146A33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45B65-768A-450E-90C4-80C33DB25B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61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20.jpe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5.wmf"/><Relationship Id="rId5" Type="http://schemas.openxmlformats.org/officeDocument/2006/relationships/image" Target="../media/image21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8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image" Target="../media/image36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66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0.bin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63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67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6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69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aip.rutgers.edu/~comanici/Papers/MsRobustApproach.pdf" TargetMode="External"/><Relationship Id="rId4" Type="http://schemas.openxmlformats.org/officeDocument/2006/relationships/hyperlink" Target="http://www.caip.rutgers.edu/~comanici/MSPAMI/msPamiResults.html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jpeg"/><Relationship Id="rId7" Type="http://schemas.openxmlformats.org/officeDocument/2006/relationships/image" Target="../media/image83.w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82.w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83.w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82.wmf"/><Relationship Id="rId4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w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23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114.png"/><Relationship Id="rId7" Type="http://schemas.openxmlformats.org/officeDocument/2006/relationships/image" Target="../media/image116.w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117.w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image" Target="../media/image118.png"/><Relationship Id="rId7" Type="http://schemas.openxmlformats.org/officeDocument/2006/relationships/image" Target="../media/image120.w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122.wmf"/><Relationship Id="rId5" Type="http://schemas.openxmlformats.org/officeDocument/2006/relationships/hyperlink" Target="http://www.csd.uwo.ca/~yuri/Papers/pami01.pdf" TargetMode="External"/><Relationship Id="rId10" Type="http://schemas.openxmlformats.org/officeDocument/2006/relationships/oleObject" Target="../embeddings/oleObject30.bin"/><Relationship Id="rId4" Type="http://schemas.openxmlformats.org/officeDocument/2006/relationships/image" Target="../media/image119.png"/><Relationship Id="rId9" Type="http://schemas.openxmlformats.org/officeDocument/2006/relationships/image" Target="../media/image121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jpeg"/><Relationship Id="rId4" Type="http://schemas.openxmlformats.org/officeDocument/2006/relationships/image" Target="../media/image12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5.jpe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r>
              <a:rPr lang="zh-CN" altLang="en-US" sz="4000" dirty="0"/>
              <a:t>上次课程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图像“噪声”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线性滤波器和卷积可用于：</a:t>
            </a:r>
            <a:endParaRPr lang="en-US" altLang="en-US" dirty="0"/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增强图像（平滑、去除噪声）</a:t>
            </a:r>
            <a:endParaRPr lang="en-US" altLang="en-US" dirty="0"/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盒式滤波器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高斯滤波器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ea typeface="宋体" panose="02010600030101010101" pitchFamily="2" charset="-122"/>
              </a:rPr>
              <a:t>平滑滤波器的尺度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宽度的影响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可分离滤波器更高效</a:t>
            </a:r>
            <a:r>
              <a:rPr lang="en-US" altLang="en-US" dirty="0"/>
              <a:t> </a:t>
            </a:r>
          </a:p>
          <a:p>
            <a:r>
              <a:rPr lang="zh-CN" altLang="en-US" dirty="0">
                <a:ea typeface="宋体" panose="02010600030101010101" pitchFamily="2" charset="-122"/>
              </a:rPr>
              <a:t>中值滤波器：非线性滤波器，边缘保留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96632"/>
            <a:ext cx="7772400" cy="639968"/>
          </a:xfrm>
        </p:spPr>
        <p:txBody>
          <a:bodyPr/>
          <a:lstStyle/>
          <a:p>
            <a:r>
              <a:rPr lang="zh-CN" altLang="en-US" sz="3200" dirty="0"/>
              <a:t>滞后阈值处理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333" t="34464" r="27083" b="8432"/>
          <a:stretch/>
        </p:blipFill>
        <p:spPr>
          <a:xfrm>
            <a:off x="1736388" y="1676401"/>
            <a:ext cx="8245813" cy="50449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58200" y="636663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James Hays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CB8222-80B9-B635-F589-05B57A7EEA98}"/>
              </a:ext>
            </a:extLst>
          </p:cNvPr>
          <p:cNvSpPr txBox="1">
            <a:spLocks/>
          </p:cNvSpPr>
          <p:nvPr/>
        </p:nvSpPr>
        <p:spPr bwMode="auto">
          <a:xfrm>
            <a:off x="1943100" y="840964"/>
            <a:ext cx="7772400" cy="63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2000" dirty="0"/>
              <a:t>使用低</a:t>
            </a:r>
            <a:r>
              <a:rPr lang="en-US" altLang="zh-CN" sz="2000" dirty="0"/>
              <a:t>/</a:t>
            </a:r>
            <a:r>
              <a:rPr lang="zh-CN" altLang="en-US" sz="2000" dirty="0"/>
              <a:t>高阈值以获取弱</a:t>
            </a:r>
            <a:r>
              <a:rPr lang="en-US" altLang="zh-CN" sz="2000" dirty="0"/>
              <a:t>/</a:t>
            </a:r>
            <a:r>
              <a:rPr lang="zh-CN" altLang="en-US" sz="2000" dirty="0"/>
              <a:t>强边缘像素</a:t>
            </a:r>
            <a:endParaRPr lang="en-US" altLang="zh-CN" sz="20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2000" dirty="0"/>
              <a:t>从强边缘像素开始进行连通分量分析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42659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16138" y="0"/>
            <a:ext cx="7772400" cy="1143000"/>
          </a:xfrm>
        </p:spPr>
        <p:txBody>
          <a:bodyPr/>
          <a:lstStyle/>
          <a:p>
            <a:r>
              <a:rPr lang="zh-CN" altLang="en-US" dirty="0"/>
              <a:t>滞后阈值处理</a:t>
            </a:r>
            <a:endParaRPr lang="en-US" dirty="0"/>
          </a:p>
        </p:txBody>
      </p:sp>
      <p:sp>
        <p:nvSpPr>
          <p:cNvPr id="132099" name="Rectangle 3"/>
          <p:cNvSpPr>
            <a:spLocks noGrp="1" noChangeArrowheads="1"/>
          </p:cNvSpPr>
          <p:nvPr>
            <p:ph idx="1"/>
          </p:nvPr>
        </p:nvSpPr>
        <p:spPr>
          <a:xfrm>
            <a:off x="2225675" y="1600200"/>
            <a:ext cx="7772400" cy="4114800"/>
          </a:xfrm>
        </p:spPr>
        <p:txBody>
          <a:bodyPr/>
          <a:lstStyle/>
          <a:p>
            <a:r>
              <a:rPr lang="zh-CN" altLang="en-US" dirty="0"/>
              <a:t>使用高阈值来开始边缘曲线，使用低阈值来延续它们。</a:t>
            </a:r>
            <a:endParaRPr lang="en-US" b="1" dirty="0"/>
          </a:p>
        </p:txBody>
      </p:sp>
      <p:sp>
        <p:nvSpPr>
          <p:cNvPr id="132100" name="Freeform 4"/>
          <p:cNvSpPr>
            <a:spLocks/>
          </p:cNvSpPr>
          <p:nvPr/>
        </p:nvSpPr>
        <p:spPr bwMode="auto">
          <a:xfrm>
            <a:off x="1835150" y="3960813"/>
            <a:ext cx="2743200" cy="774700"/>
          </a:xfrm>
          <a:custGeom>
            <a:avLst/>
            <a:gdLst>
              <a:gd name="T0" fmla="*/ 2147483647 w 1728"/>
              <a:gd name="T1" fmla="*/ 2147483647 h 488"/>
              <a:gd name="T2" fmla="*/ 2147483647 w 1728"/>
              <a:gd name="T3" fmla="*/ 2147483647 h 488"/>
              <a:gd name="T4" fmla="*/ 2147483647 w 1728"/>
              <a:gd name="T5" fmla="*/ 2147483647 h 488"/>
              <a:gd name="T6" fmla="*/ 2147483647 w 1728"/>
              <a:gd name="T7" fmla="*/ 2147483647 h 488"/>
              <a:gd name="T8" fmla="*/ 2147483647 w 1728"/>
              <a:gd name="T9" fmla="*/ 2147483647 h 4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488"/>
              <a:gd name="T17" fmla="*/ 1728 w 1728"/>
              <a:gd name="T18" fmla="*/ 488 h 4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488">
                <a:moveTo>
                  <a:pt x="96" y="464"/>
                </a:moveTo>
                <a:cubicBezTo>
                  <a:pt x="48" y="476"/>
                  <a:pt x="0" y="488"/>
                  <a:pt x="96" y="416"/>
                </a:cubicBezTo>
                <a:cubicBezTo>
                  <a:pt x="192" y="344"/>
                  <a:pt x="488" y="64"/>
                  <a:pt x="672" y="32"/>
                </a:cubicBezTo>
                <a:cubicBezTo>
                  <a:pt x="856" y="0"/>
                  <a:pt x="1024" y="184"/>
                  <a:pt x="1200" y="224"/>
                </a:cubicBezTo>
                <a:cubicBezTo>
                  <a:pt x="1376" y="264"/>
                  <a:pt x="1552" y="268"/>
                  <a:pt x="1728" y="272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32101" name="Freeform 5"/>
          <p:cNvSpPr>
            <a:spLocks/>
          </p:cNvSpPr>
          <p:nvPr/>
        </p:nvSpPr>
        <p:spPr bwMode="auto">
          <a:xfrm>
            <a:off x="4502150" y="3998913"/>
            <a:ext cx="2590800" cy="698500"/>
          </a:xfrm>
          <a:custGeom>
            <a:avLst/>
            <a:gdLst>
              <a:gd name="T0" fmla="*/ 0 w 1632"/>
              <a:gd name="T1" fmla="*/ 2147483647 h 440"/>
              <a:gd name="T2" fmla="*/ 2147483647 w 1632"/>
              <a:gd name="T3" fmla="*/ 2147483647 h 440"/>
              <a:gd name="T4" fmla="*/ 2147483647 w 1632"/>
              <a:gd name="T5" fmla="*/ 2147483647 h 440"/>
              <a:gd name="T6" fmla="*/ 2147483647 w 1632"/>
              <a:gd name="T7" fmla="*/ 2147483647 h 440"/>
              <a:gd name="T8" fmla="*/ 2147483647 w 1632"/>
              <a:gd name="T9" fmla="*/ 2147483647 h 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32"/>
              <a:gd name="T16" fmla="*/ 0 h 440"/>
              <a:gd name="T17" fmla="*/ 1632 w 1632"/>
              <a:gd name="T18" fmla="*/ 440 h 4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32" h="440">
                <a:moveTo>
                  <a:pt x="0" y="248"/>
                </a:moveTo>
                <a:cubicBezTo>
                  <a:pt x="72" y="268"/>
                  <a:pt x="144" y="288"/>
                  <a:pt x="288" y="248"/>
                </a:cubicBezTo>
                <a:cubicBezTo>
                  <a:pt x="432" y="208"/>
                  <a:pt x="664" y="0"/>
                  <a:pt x="864" y="8"/>
                </a:cubicBezTo>
                <a:cubicBezTo>
                  <a:pt x="1064" y="16"/>
                  <a:pt x="1360" y="224"/>
                  <a:pt x="1488" y="296"/>
                </a:cubicBezTo>
                <a:cubicBezTo>
                  <a:pt x="1616" y="368"/>
                  <a:pt x="1624" y="404"/>
                  <a:pt x="1632" y="44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32102" name="Freeform 6"/>
          <p:cNvSpPr>
            <a:spLocks/>
          </p:cNvSpPr>
          <p:nvPr/>
        </p:nvSpPr>
        <p:spPr bwMode="auto">
          <a:xfrm>
            <a:off x="6991350" y="4697413"/>
            <a:ext cx="711200" cy="609600"/>
          </a:xfrm>
          <a:custGeom>
            <a:avLst/>
            <a:gdLst>
              <a:gd name="T0" fmla="*/ 2147483647 w 448"/>
              <a:gd name="T1" fmla="*/ 0 h 384"/>
              <a:gd name="T2" fmla="*/ 2147483647 w 448"/>
              <a:gd name="T3" fmla="*/ 2147483647 h 384"/>
              <a:gd name="T4" fmla="*/ 2147483647 w 448"/>
              <a:gd name="T5" fmla="*/ 2147483647 h 384"/>
              <a:gd name="T6" fmla="*/ 0 60000 65536"/>
              <a:gd name="T7" fmla="*/ 0 60000 65536"/>
              <a:gd name="T8" fmla="*/ 0 60000 65536"/>
              <a:gd name="T9" fmla="*/ 0 w 448"/>
              <a:gd name="T10" fmla="*/ 0 h 384"/>
              <a:gd name="T11" fmla="*/ 448 w 44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8" h="384">
                <a:moveTo>
                  <a:pt x="64" y="0"/>
                </a:moveTo>
                <a:cubicBezTo>
                  <a:pt x="32" y="88"/>
                  <a:pt x="0" y="176"/>
                  <a:pt x="64" y="240"/>
                </a:cubicBezTo>
                <a:cubicBezTo>
                  <a:pt x="128" y="304"/>
                  <a:pt x="288" y="344"/>
                  <a:pt x="448" y="384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32103" name="Freeform 7"/>
          <p:cNvSpPr>
            <a:spLocks/>
          </p:cNvSpPr>
          <p:nvPr/>
        </p:nvSpPr>
        <p:spPr bwMode="auto">
          <a:xfrm>
            <a:off x="7702550" y="4545013"/>
            <a:ext cx="2286000" cy="965200"/>
          </a:xfrm>
          <a:custGeom>
            <a:avLst/>
            <a:gdLst>
              <a:gd name="T0" fmla="*/ 0 w 1440"/>
              <a:gd name="T1" fmla="*/ 2147483647 h 608"/>
              <a:gd name="T2" fmla="*/ 2147483647 w 1440"/>
              <a:gd name="T3" fmla="*/ 2147483647 h 608"/>
              <a:gd name="T4" fmla="*/ 2147483647 w 1440"/>
              <a:gd name="T5" fmla="*/ 2147483647 h 608"/>
              <a:gd name="T6" fmla="*/ 2147483647 w 1440"/>
              <a:gd name="T7" fmla="*/ 2147483647 h 608"/>
              <a:gd name="T8" fmla="*/ 2147483647 w 1440"/>
              <a:gd name="T9" fmla="*/ 0 h 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0"/>
              <a:gd name="T16" fmla="*/ 0 h 608"/>
              <a:gd name="T17" fmla="*/ 1440 w 1440"/>
              <a:gd name="T18" fmla="*/ 608 h 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0" h="608">
                <a:moveTo>
                  <a:pt x="0" y="480"/>
                </a:moveTo>
                <a:cubicBezTo>
                  <a:pt x="24" y="496"/>
                  <a:pt x="48" y="512"/>
                  <a:pt x="144" y="528"/>
                </a:cubicBezTo>
                <a:cubicBezTo>
                  <a:pt x="240" y="544"/>
                  <a:pt x="408" y="608"/>
                  <a:pt x="576" y="576"/>
                </a:cubicBezTo>
                <a:cubicBezTo>
                  <a:pt x="744" y="544"/>
                  <a:pt x="1008" y="432"/>
                  <a:pt x="1152" y="336"/>
                </a:cubicBezTo>
                <a:cubicBezTo>
                  <a:pt x="1296" y="240"/>
                  <a:pt x="1368" y="120"/>
                  <a:pt x="1440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32104" name="Text Box 8"/>
          <p:cNvSpPr txBox="1">
            <a:spLocks noChangeArrowheads="1"/>
          </p:cNvSpPr>
          <p:nvPr/>
        </p:nvSpPr>
        <p:spPr bwMode="auto">
          <a:xfrm>
            <a:off x="8832850" y="6553201"/>
            <a:ext cx="28257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Source: Steve Seitz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190500"/>
            <a:ext cx="7772400" cy="1143000"/>
          </a:xfrm>
        </p:spPr>
        <p:txBody>
          <a:bodyPr/>
          <a:lstStyle/>
          <a:p>
            <a:r>
              <a:rPr lang="zh-CN" altLang="en-US" sz="3200" dirty="0"/>
              <a:t>最终</a:t>
            </a:r>
            <a:r>
              <a:rPr lang="en-US" altLang="zh-CN" sz="3200" dirty="0"/>
              <a:t>Canny</a:t>
            </a:r>
            <a:r>
              <a:rPr lang="zh-CN" altLang="en-US" sz="3200" dirty="0"/>
              <a:t>边缘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083" t="28297" r="23333" b="7647"/>
          <a:stretch/>
        </p:blipFill>
        <p:spPr>
          <a:xfrm>
            <a:off x="1524000" y="1219200"/>
            <a:ext cx="9065468" cy="56517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58200" y="656486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James Hays</a:t>
            </a:r>
          </a:p>
        </p:txBody>
      </p:sp>
    </p:spTree>
    <p:extLst>
      <p:ext uri="{BB962C8B-B14F-4D97-AF65-F5344CB8AC3E}">
        <p14:creationId xmlns:p14="http://schemas.microsoft.com/office/powerpoint/2010/main" val="186267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1250" t="20195" r="22083" b="6079"/>
          <a:stretch/>
        </p:blipFill>
        <p:spPr>
          <a:xfrm>
            <a:off x="1639490" y="304800"/>
            <a:ext cx="9028510" cy="624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41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r>
              <a:rPr lang="zh-CN" altLang="en-US" sz="3800" dirty="0"/>
              <a:t>回顾</a:t>
            </a:r>
            <a:r>
              <a:rPr lang="en-US" sz="3800" dirty="0"/>
              <a:t>: </a:t>
            </a:r>
            <a:r>
              <a:rPr lang="zh-CN" altLang="en-US" sz="3800" dirty="0"/>
              <a:t>图像滤波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20826"/>
            <a:ext cx="8229600" cy="4525963"/>
          </a:xfrm>
        </p:spPr>
        <p:txBody>
          <a:bodyPr/>
          <a:lstStyle/>
          <a:p>
            <a:r>
              <a:rPr lang="zh-CN" altLang="en-US" dirty="0"/>
              <a:t>计算图像中每个像素的局部邻域函数</a:t>
            </a:r>
            <a:endParaRPr lang="en-US" dirty="0"/>
          </a:p>
          <a:p>
            <a:pPr lvl="1"/>
            <a:r>
              <a:rPr lang="zh-CN" altLang="en-US" dirty="0"/>
              <a:t>由“滤波器”或掩码指定的函数，说明如何组合来自邻居的值。</a:t>
            </a:r>
            <a:endParaRPr lang="en-US" sz="1800" dirty="0"/>
          </a:p>
          <a:p>
            <a:pPr>
              <a:spcBef>
                <a:spcPts val="1800"/>
              </a:spcBef>
            </a:pPr>
            <a:r>
              <a:rPr lang="zh-CN" altLang="en-US" dirty="0"/>
              <a:t>滤波的用途</a:t>
            </a:r>
            <a:r>
              <a:rPr lang="en-US" dirty="0"/>
              <a:t>:</a:t>
            </a:r>
          </a:p>
          <a:p>
            <a:pPr lvl="1"/>
            <a:r>
              <a:rPr lang="zh-CN" altLang="en-US" dirty="0"/>
              <a:t>增强图像（去噪、调整大小等）</a:t>
            </a:r>
            <a:endParaRPr lang="en-US" altLang="zh-CN" dirty="0"/>
          </a:p>
          <a:p>
            <a:pPr lvl="1"/>
            <a:r>
              <a:rPr lang="zh-CN" altLang="en-US" dirty="0"/>
              <a:t>提取信息（纹理、边缘等）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检测模式（模板匹配）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8852" name="TextBox 3"/>
          <p:cNvSpPr txBox="1">
            <a:spLocks noChangeArrowheads="1"/>
          </p:cNvSpPr>
          <p:nvPr/>
        </p:nvSpPr>
        <p:spPr bwMode="auto">
          <a:xfrm>
            <a:off x="8580438" y="6608764"/>
            <a:ext cx="38163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solidFill>
                  <a:srgbClr val="000000"/>
                </a:solidFill>
              </a:rPr>
              <a:t>Adapted from Derek Hoiem</a:t>
            </a:r>
          </a:p>
        </p:txBody>
      </p:sp>
    </p:spTree>
    <p:extLst>
      <p:ext uri="{BB962C8B-B14F-4D97-AF65-F5344CB8AC3E}">
        <p14:creationId xmlns:p14="http://schemas.microsoft.com/office/powerpoint/2010/main" val="23462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>
          <a:xfrm>
            <a:off x="1933575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回顾：掩码属性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088" y="1019176"/>
            <a:ext cx="8229600" cy="452596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CN" altLang="en-US" u="sng" dirty="0"/>
              <a:t>平滑</a:t>
            </a:r>
            <a:endParaRPr lang="en-US" altLang="zh-CN" u="sng" dirty="0"/>
          </a:p>
          <a:p>
            <a:pPr lvl="1" eaLnBrk="1" hangingPunct="1"/>
            <a:r>
              <a:rPr lang="zh-CN" altLang="en-US" sz="2000" dirty="0"/>
              <a:t>值为正</a:t>
            </a:r>
            <a:endParaRPr lang="en-US" altLang="zh-CN" sz="2000" dirty="0"/>
          </a:p>
          <a:p>
            <a:pPr lvl="1" eaLnBrk="1" hangingPunct="1"/>
            <a:r>
              <a:rPr lang="zh-CN" altLang="en-US" sz="2000" dirty="0"/>
              <a:t>总和为 </a:t>
            </a:r>
            <a:r>
              <a:rPr lang="en-US" altLang="zh-CN" sz="2000" dirty="0"/>
              <a:t>1</a:t>
            </a:r>
            <a:r>
              <a:rPr lang="en-US" altLang="zh-CN" sz="2000" dirty="0">
                <a:sym typeface="Wingdings" pitchFamily="2" charset="2"/>
              </a:rPr>
              <a:t></a:t>
            </a:r>
            <a:r>
              <a:rPr lang="zh-CN" altLang="en-US" sz="2000" dirty="0"/>
              <a:t>常量区域与输入相同</a:t>
            </a:r>
            <a:endParaRPr lang="en-US" altLang="zh-CN" sz="2000" dirty="0"/>
          </a:p>
          <a:p>
            <a:pPr lvl="1" eaLnBrk="1" hangingPunct="1"/>
            <a:r>
              <a:rPr lang="zh-CN" altLang="en-US" sz="2000" dirty="0"/>
              <a:t>平滑量与掩码大小成比例</a:t>
            </a:r>
            <a:endParaRPr lang="en-US" altLang="zh-CN" sz="2000" dirty="0"/>
          </a:p>
          <a:p>
            <a:pPr lvl="1" eaLnBrk="1" hangingPunct="1"/>
            <a:r>
              <a:rPr lang="zh-CN" altLang="en-US" sz="2000" dirty="0"/>
              <a:t>删除“高频”成分；“低通”滤波器</a:t>
            </a:r>
            <a:endParaRPr lang="en-US" altLang="zh-CN" sz="800" dirty="0"/>
          </a:p>
          <a:p>
            <a:pPr eaLnBrk="1" hangingPunct="1"/>
            <a:r>
              <a:rPr lang="zh-CN" altLang="en-US" u="sng" dirty="0"/>
              <a:t>导数</a:t>
            </a:r>
            <a:endParaRPr lang="en-US" altLang="zh-CN" u="sng" dirty="0"/>
          </a:p>
          <a:p>
            <a:pPr lvl="1" eaLnBrk="1" hangingPunct="1"/>
            <a:r>
              <a:rPr lang="zh-CN" altLang="en-US" sz="2000" dirty="0"/>
              <a:t>使用</a:t>
            </a:r>
            <a:r>
              <a:rPr lang="zh-CN" altLang="en-US" sz="2000" b="1" dirty="0"/>
              <a:t>相反</a:t>
            </a:r>
            <a:r>
              <a:rPr lang="zh-CN" altLang="en-US" sz="2000" dirty="0"/>
              <a:t>的符号在高对比度区域获得高响应</a:t>
            </a:r>
            <a:endParaRPr lang="en-US" altLang="zh-CN" sz="2000" dirty="0"/>
          </a:p>
          <a:p>
            <a:pPr lvl="1" eaLnBrk="1" hangingPunct="1"/>
            <a:r>
              <a:rPr lang="zh-CN" altLang="en-US" sz="2000" dirty="0"/>
              <a:t>和为</a:t>
            </a:r>
            <a:r>
              <a:rPr lang="en-US" altLang="zh-CN" sz="2000" b="1" dirty="0"/>
              <a:t>0</a:t>
            </a:r>
            <a:r>
              <a:rPr lang="en-US" altLang="zh-CN" sz="2000" dirty="0">
                <a:sym typeface="Wingdings" pitchFamily="2" charset="2"/>
              </a:rPr>
              <a:t></a:t>
            </a:r>
            <a:r>
              <a:rPr lang="zh-CN" altLang="en-US" sz="2000" dirty="0"/>
              <a:t>在常量区域没有响应</a:t>
            </a:r>
            <a:endParaRPr lang="en-US" altLang="zh-CN" sz="2000" dirty="0"/>
          </a:p>
          <a:p>
            <a:pPr lvl="1" eaLnBrk="1" hangingPunct="1"/>
            <a:r>
              <a:rPr lang="zh-CN" altLang="en-US" sz="2000" dirty="0"/>
              <a:t>在高对比度点处具有较高的绝对值</a:t>
            </a:r>
            <a:endParaRPr lang="en-US" altLang="zh-CN" sz="800" dirty="0"/>
          </a:p>
          <a:p>
            <a:pPr lvl="1" eaLnBrk="1" hangingPunct="1"/>
            <a:endParaRPr lang="en-US" sz="800" dirty="0"/>
          </a:p>
          <a:p>
            <a:r>
              <a:rPr lang="zh-CN" altLang="en-US" u="sng" dirty="0">
                <a:solidFill>
                  <a:srgbClr val="000000"/>
                </a:solidFill>
              </a:rPr>
              <a:t>滤波器充当模板</a:t>
            </a:r>
            <a:endParaRPr lang="en-US" u="sng" dirty="0">
              <a:solidFill>
                <a:srgbClr val="000000"/>
              </a:solidFill>
            </a:endParaRPr>
          </a:p>
          <a:p>
            <a:pPr lvl="1">
              <a:buFontTx/>
              <a:buChar char="•"/>
            </a:pPr>
            <a:r>
              <a:rPr lang="zh-CN" altLang="en-US" sz="2000" dirty="0">
                <a:solidFill>
                  <a:srgbClr val="000000"/>
                </a:solidFill>
              </a:rPr>
              <a:t>“最像过滤器”的区域响应最高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>
              <a:buFontTx/>
              <a:buChar char="•"/>
            </a:pPr>
            <a:r>
              <a:rPr lang="zh-CN" altLang="en-US" sz="2000" dirty="0">
                <a:solidFill>
                  <a:srgbClr val="000000"/>
                </a:solidFill>
              </a:rPr>
              <a:t>点积作为相关性</a:t>
            </a:r>
            <a:endParaRPr lang="en-US" dirty="0"/>
          </a:p>
          <a:p>
            <a:pPr lvl="1" eaLnBrk="1" hangingPunct="1"/>
            <a:endParaRPr lang="en-US" sz="2600" dirty="0"/>
          </a:p>
          <a:p>
            <a:pPr lvl="1" eaLnBrk="1" hangingPunct="1">
              <a:buFontTx/>
              <a:buNone/>
            </a:pPr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9011816" y="6334780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rgbClr val="000000"/>
                </a:solidFill>
              </a:rPr>
              <a:t>Slide credit: Kristen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图像梯度</a:t>
            </a:r>
            <a:endParaRPr lang="en-US" altLang="zh-CN" dirty="0"/>
          </a:p>
          <a:p>
            <a:r>
              <a:rPr lang="en-US" dirty="0"/>
              <a:t>Seam carving – </a:t>
            </a:r>
            <a:r>
              <a:rPr lang="zh-CN" altLang="en-US" dirty="0"/>
              <a:t>梯度作为“能量”</a:t>
            </a:r>
            <a:endParaRPr lang="en-US" dirty="0"/>
          </a:p>
          <a:p>
            <a:r>
              <a:rPr lang="zh-CN" altLang="en-US" dirty="0"/>
              <a:t>梯度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边缘和轮廓</a:t>
            </a:r>
            <a:endParaRPr lang="en-US" dirty="0"/>
          </a:p>
          <a:p>
            <a:r>
              <a:rPr lang="zh-CN" altLang="en-US" dirty="0"/>
              <a:t>模板匹配</a:t>
            </a:r>
            <a:endParaRPr lang="en-US" altLang="zh-CN" dirty="0"/>
          </a:p>
          <a:p>
            <a:pPr marL="0" indent="0">
              <a:buNone/>
            </a:pPr>
            <a:r>
              <a:rPr lang="en-US" dirty="0"/>
              <a:t>	-</a:t>
            </a:r>
            <a:r>
              <a:rPr lang="zh-CN" altLang="en-US" dirty="0"/>
              <a:t>图像块作为过滤器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0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zh-CN" altLang="en-US" kern="1200" dirty="0">
                <a:solidFill>
                  <a:srgbClr val="2A2B2E"/>
                </a:solidFill>
                <a:latin typeface="PingFang SC"/>
                <a:ea typeface="+mn-ea"/>
                <a:cs typeface="+mn-cs"/>
              </a:rPr>
              <a:t>回顾</a:t>
            </a:r>
            <a:endParaRPr lang="en-US" kern="1200" dirty="0">
              <a:solidFill>
                <a:srgbClr val="2A2B2E"/>
              </a:solidFill>
              <a:latin typeface="PingFang SC"/>
              <a:ea typeface="+mn-ea"/>
              <a:cs typeface="+mn-cs"/>
            </a:endParaRPr>
          </a:p>
        </p:txBody>
      </p:sp>
      <p:sp>
        <p:nvSpPr>
          <p:cNvPr id="79874" name="Content Placeholder 2"/>
          <p:cNvSpPr>
            <a:spLocks noGrp="1"/>
          </p:cNvSpPr>
          <p:nvPr>
            <p:ph idx="1"/>
          </p:nvPr>
        </p:nvSpPr>
        <p:spPr>
          <a:xfrm>
            <a:off x="1981200" y="1016733"/>
            <a:ext cx="8229600" cy="5420403"/>
          </a:xfrm>
        </p:spPr>
        <p:txBody>
          <a:bodyPr/>
          <a:lstStyle/>
          <a:p>
            <a:r>
              <a:rPr lang="zh-CN" altLang="en-US" dirty="0"/>
              <a:t>边缘检测</a:t>
            </a:r>
            <a:r>
              <a:rPr lang="en-US" altLang="zh-CN" dirty="0"/>
              <a:t>:</a:t>
            </a:r>
            <a:endParaRPr lang="en-US" dirty="0"/>
          </a:p>
          <a:p>
            <a:pPr lvl="1"/>
            <a:r>
              <a:rPr lang="zh-CN" altLang="en-US" dirty="0"/>
              <a:t>梯度滤波器</a:t>
            </a:r>
            <a:endParaRPr lang="en-US" altLang="zh-CN" dirty="0"/>
          </a:p>
          <a:p>
            <a:pPr lvl="1"/>
            <a:r>
              <a:rPr lang="zh-CN" altLang="en-US" dirty="0"/>
              <a:t>梯度幅度阈值化与细化</a:t>
            </a:r>
            <a:endParaRPr lang="en-US" sz="2000" dirty="0"/>
          </a:p>
          <a:p>
            <a:r>
              <a:rPr lang="zh-CN" altLang="en-US" dirty="0"/>
              <a:t>倒角匹配</a:t>
            </a:r>
            <a:endParaRPr lang="en-US" altLang="zh-CN" dirty="0"/>
          </a:p>
          <a:p>
            <a:pPr lvl="1"/>
            <a:r>
              <a:rPr lang="zh-CN" altLang="en-US" dirty="0"/>
              <a:t>比较形状</a:t>
            </a:r>
            <a:r>
              <a:rPr lang="en-US" altLang="zh-CN" dirty="0"/>
              <a:t>(</a:t>
            </a:r>
            <a:r>
              <a:rPr lang="zh-CN" altLang="en-US" dirty="0"/>
              <a:t>根据边缘点</a:t>
            </a:r>
            <a:r>
              <a:rPr lang="en-US" altLang="zh-CN" dirty="0"/>
              <a:t>) </a:t>
            </a:r>
          </a:p>
          <a:p>
            <a:pPr lvl="1"/>
            <a:r>
              <a:rPr lang="zh-CN" altLang="en-US" dirty="0"/>
              <a:t>距离变换 </a:t>
            </a:r>
          </a:p>
          <a:p>
            <a:r>
              <a:rPr lang="zh-CN" altLang="en-US" dirty="0"/>
              <a:t>二值图像分析 </a:t>
            </a:r>
          </a:p>
          <a:p>
            <a:pPr lvl="1"/>
            <a:r>
              <a:rPr lang="zh-CN" altLang="en-US" dirty="0"/>
              <a:t>阈值 </a:t>
            </a:r>
          </a:p>
          <a:p>
            <a:pPr lvl="1"/>
            <a:r>
              <a:rPr lang="zh-CN" altLang="en-US" dirty="0"/>
              <a:t>形态学算子用于“清理” </a:t>
            </a:r>
          </a:p>
          <a:p>
            <a:pPr lvl="1"/>
            <a:r>
              <a:rPr lang="zh-CN" altLang="en-US" dirty="0"/>
              <a:t>连通域用于寻找区域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1970088" y="0"/>
            <a:ext cx="8229600" cy="1143000"/>
          </a:xfrm>
        </p:spPr>
        <p:txBody>
          <a:bodyPr/>
          <a:lstStyle/>
          <a:p>
            <a:r>
              <a:rPr lang="zh-CN" altLang="en-US" dirty="0"/>
              <a:t>问题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384301"/>
            <a:ext cx="5611813" cy="4525963"/>
          </a:xfrm>
        </p:spPr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</a:rPr>
              <a:t>如何处理“嘈杂”的二进制输出</a:t>
            </a:r>
            <a:r>
              <a:rPr lang="en-US" dirty="0">
                <a:solidFill>
                  <a:schemeClr val="bg2"/>
                </a:solidFill>
              </a:rPr>
              <a:t>?</a:t>
            </a:r>
          </a:p>
          <a:p>
            <a:pPr lvl="1"/>
            <a:r>
              <a:rPr lang="zh-CN" altLang="en-US" dirty="0">
                <a:solidFill>
                  <a:schemeClr val="bg2"/>
                </a:solidFill>
              </a:rPr>
              <a:t>孔洞</a:t>
            </a:r>
            <a:endParaRPr lang="en-US" dirty="0">
              <a:solidFill>
                <a:schemeClr val="bg2"/>
              </a:solidFill>
            </a:endParaRPr>
          </a:p>
          <a:p>
            <a:pPr lvl="1"/>
            <a:r>
              <a:rPr lang="zh-CN" altLang="en-US" dirty="0">
                <a:solidFill>
                  <a:schemeClr val="bg2"/>
                </a:solidFill>
              </a:rPr>
              <a:t>超小碎片</a:t>
            </a:r>
            <a:endParaRPr lang="en-US" altLang="zh-CN" dirty="0">
              <a:solidFill>
                <a:schemeClr val="bg2"/>
              </a:solidFill>
            </a:endParaRPr>
          </a:p>
          <a:p>
            <a:pPr lvl="1"/>
            <a:endParaRPr lang="en-US" sz="2800" dirty="0"/>
          </a:p>
          <a:p>
            <a:r>
              <a:rPr lang="zh-CN" altLang="en-US" dirty="0"/>
              <a:t>如何划分多个感兴趣的区域</a:t>
            </a:r>
            <a:r>
              <a:rPr lang="en-US" dirty="0"/>
              <a:t>? </a:t>
            </a:r>
          </a:p>
          <a:p>
            <a:pPr lvl="1"/>
            <a:r>
              <a:rPr lang="zh-CN" altLang="en-US" dirty="0"/>
              <a:t>计数对象</a:t>
            </a:r>
            <a:endParaRPr lang="en-US" altLang="zh-CN" dirty="0"/>
          </a:p>
          <a:p>
            <a:pPr lvl="1"/>
            <a:r>
              <a:rPr lang="zh-CN" altLang="en-US" dirty="0"/>
              <a:t>计算每个对象的更多特征</a:t>
            </a:r>
            <a:endParaRPr lang="en-US" sz="2800" dirty="0"/>
          </a:p>
        </p:txBody>
      </p:sp>
      <p:pic>
        <p:nvPicPr>
          <p:cNvPr id="4" name="Picture 3" descr="beatles_mask.jpg"/>
          <p:cNvPicPr>
            <a:picLocks noChangeAspect="1"/>
          </p:cNvPicPr>
          <p:nvPr/>
        </p:nvPicPr>
        <p:blipFill>
          <a:blip r:embed="rId3" cstate="print"/>
          <a:srcRect l="12402" t="7295" r="9576" b="11130"/>
          <a:stretch>
            <a:fillRect/>
          </a:stretch>
        </p:blipFill>
        <p:spPr bwMode="auto">
          <a:xfrm>
            <a:off x="7696201" y="3886200"/>
            <a:ext cx="2455863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7988300" y="4105276"/>
            <a:ext cx="693738" cy="803275"/>
          </a:xfrm>
          <a:prstGeom prst="ellipse">
            <a:avLst/>
          </a:prstGeom>
          <a:noFill/>
          <a:ln w="3810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8140700" y="4835526"/>
            <a:ext cx="693738" cy="803275"/>
          </a:xfrm>
          <a:prstGeom prst="ellipse">
            <a:avLst/>
          </a:prstGeom>
          <a:noFill/>
          <a:ln w="38100" algn="ctr">
            <a:solidFill>
              <a:srgbClr val="92D05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8682039" y="3813176"/>
            <a:ext cx="693737" cy="80327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9375775" y="4141789"/>
            <a:ext cx="693738" cy="803275"/>
          </a:xfrm>
          <a:prstGeom prst="ellipse">
            <a:avLst/>
          </a:prstGeom>
          <a:noFill/>
          <a:ln w="381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pic>
        <p:nvPicPr>
          <p:cNvPr id="9" name="Picture 8" descr="beatles_mask.jpg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2402" t="7295" r="9576" b="11130"/>
          <a:stretch>
            <a:fillRect/>
          </a:stretch>
        </p:blipFill>
        <p:spPr bwMode="auto">
          <a:xfrm>
            <a:off x="7696201" y="1463675"/>
            <a:ext cx="2455863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5400000" flipH="1" flipV="1">
            <a:off x="8006557" y="3015457"/>
            <a:ext cx="730250" cy="401637"/>
          </a:xfrm>
          <a:prstGeom prst="straightConnector1">
            <a:avLst/>
          </a:prstGeom>
          <a:noFill/>
          <a:ln w="38100" algn="ctr">
            <a:solidFill>
              <a:srgbClr val="FF7C80"/>
            </a:solidFill>
            <a:round/>
            <a:headEnd/>
            <a:tailEnd type="arrow" w="med" len="med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6200000" flipV="1">
            <a:off x="8535988" y="2522538"/>
            <a:ext cx="1277938" cy="766763"/>
          </a:xfrm>
          <a:prstGeom prst="straightConnector1">
            <a:avLst/>
          </a:prstGeom>
          <a:noFill/>
          <a:ln w="38100" algn="ctr">
            <a:solidFill>
              <a:srgbClr val="FF7C80"/>
            </a:solidFill>
            <a:round/>
            <a:headEnd/>
            <a:tailEnd type="arrow" w="med" len="med"/>
          </a:ln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 flipH="1" flipV="1">
            <a:off x="7824788" y="2868613"/>
            <a:ext cx="1022350" cy="403225"/>
          </a:xfrm>
          <a:prstGeom prst="straightConnector1">
            <a:avLst/>
          </a:prstGeom>
          <a:noFill/>
          <a:ln w="38100" algn="ctr">
            <a:solidFill>
              <a:srgbClr val="FF7C80"/>
            </a:solidFill>
            <a:round/>
            <a:headEnd/>
            <a:tailEnd type="arrow" w="med" len="med"/>
          </a:ln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6200000" flipV="1">
            <a:off x="9759951" y="2651126"/>
            <a:ext cx="766762" cy="363537"/>
          </a:xfrm>
          <a:prstGeom prst="straightConnector1">
            <a:avLst/>
          </a:prstGeom>
          <a:noFill/>
          <a:ln w="38100" algn="ctr">
            <a:solidFill>
              <a:srgbClr val="FF7C80"/>
            </a:solidFill>
            <a:round/>
            <a:headEnd/>
            <a:tailEnd type="arrow" w="med" len="med"/>
          </a:ln>
        </p:spPr>
      </p:cxnSp>
      <p:sp>
        <p:nvSpPr>
          <p:cNvPr id="14" name="Rectangle 13"/>
          <p:cNvSpPr/>
          <p:nvPr/>
        </p:nvSpPr>
        <p:spPr>
          <a:xfrm>
            <a:off x="7231063" y="656907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Slide credit: Kristen Grauman</a:t>
            </a:r>
          </a:p>
        </p:txBody>
      </p:sp>
    </p:spTree>
    <p:extLst>
      <p:ext uri="{BB962C8B-B14F-4D97-AF65-F5344CB8AC3E}">
        <p14:creationId xmlns:p14="http://schemas.microsoft.com/office/powerpoint/2010/main" val="3494891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65539" name="Picture 2"/>
          <p:cNvPicPr>
            <a:picLocks noChangeAspect="1" noChangeArrowheads="1"/>
          </p:cNvPicPr>
          <p:nvPr/>
        </p:nvPicPr>
        <p:blipFill>
          <a:blip r:embed="rId3" cstate="print"/>
          <a:srcRect l="17084" t="22604" r="19167" b="7692"/>
          <a:stretch>
            <a:fillRect/>
          </a:stretch>
        </p:blipFill>
        <p:spPr bwMode="auto">
          <a:xfrm>
            <a:off x="1600201" y="990600"/>
            <a:ext cx="892016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9B348C-669B-66A7-AEC7-3136F9013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-224631"/>
            <a:ext cx="9601200" cy="1143000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顺序连通分量</a:t>
            </a:r>
            <a:endParaRPr 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A34650-E4C2-50EF-EA3A-BD174FABC411}"/>
              </a:ext>
            </a:extLst>
          </p:cNvPr>
          <p:cNvSpPr txBox="1"/>
          <p:nvPr/>
        </p:nvSpPr>
        <p:spPr>
          <a:xfrm>
            <a:off x="1905000" y="646708"/>
            <a:ext cx="746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按从左到右、从上到下处理图像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84E9F2-0502-DA29-3B64-120C66F238A1}"/>
              </a:ext>
            </a:extLst>
          </p:cNvPr>
          <p:cNvSpPr txBox="1"/>
          <p:nvPr/>
        </p:nvSpPr>
        <p:spPr>
          <a:xfrm>
            <a:off x="6629400" y="641098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重新标记为等价标签中最小的一个。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相同段的像素总是拥有相同的标签。</a:t>
            </a:r>
          </a:p>
        </p:txBody>
      </p:sp>
    </p:spTree>
    <p:extLst>
      <p:ext uri="{BB962C8B-B14F-4D97-AF65-F5344CB8AC3E}">
        <p14:creationId xmlns:p14="http://schemas.microsoft.com/office/powerpoint/2010/main" val="3701656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b="1" dirty="0"/>
              <a:t>上次课程</a:t>
            </a:r>
            <a:endParaRPr lang="en-US" altLang="zh-CN" b="1" dirty="0"/>
          </a:p>
          <a:p>
            <a:r>
              <a:rPr lang="zh-CN" altLang="en-US" dirty="0"/>
              <a:t>图像梯度</a:t>
            </a:r>
            <a:endParaRPr lang="en-US" altLang="zh-CN" dirty="0"/>
          </a:p>
          <a:p>
            <a:r>
              <a:rPr lang="en-US" altLang="zh-CN" dirty="0"/>
              <a:t>Seam carving – </a:t>
            </a:r>
            <a:r>
              <a:rPr lang="zh-CN" altLang="en-US" dirty="0"/>
              <a:t>梯度作为“能量”</a:t>
            </a:r>
            <a:endParaRPr lang="en-US" altLang="zh-CN" dirty="0"/>
          </a:p>
          <a:p>
            <a:r>
              <a:rPr lang="zh-CN" altLang="en-US" dirty="0"/>
              <a:t>梯度</a:t>
            </a:r>
            <a:r>
              <a:rPr lang="en-US" altLang="zh-CN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边缘和轮廓</a:t>
            </a:r>
            <a:endParaRPr lang="en-US" altLang="zh-CN" dirty="0"/>
          </a:p>
          <a:p>
            <a:r>
              <a:rPr lang="zh-CN" altLang="en-US" dirty="0"/>
              <a:t>模板匹配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-</a:t>
            </a:r>
            <a:r>
              <a:rPr lang="zh-CN" altLang="en-US" dirty="0"/>
              <a:t>图像块作为过滤器</a:t>
            </a:r>
            <a:endParaRPr lang="en-US" altLang="zh-CN" dirty="0"/>
          </a:p>
          <a:p>
            <a:pPr lvl="1"/>
            <a:endParaRPr lang="en-US" sz="1600" dirty="0"/>
          </a:p>
          <a:p>
            <a:r>
              <a:rPr lang="zh-CN" altLang="en-US" b="1" dirty="0"/>
              <a:t>本次课程</a:t>
            </a:r>
            <a:endParaRPr lang="en-US" altLang="zh-CN" b="1" dirty="0"/>
          </a:p>
          <a:p>
            <a:r>
              <a:rPr lang="zh-CN" altLang="en-US" dirty="0"/>
              <a:t>二值图像分析</a:t>
            </a:r>
            <a:endParaRPr lang="en-US" altLang="zh-CN" dirty="0"/>
          </a:p>
          <a:p>
            <a:r>
              <a:rPr lang="zh-CN" altLang="en-US" dirty="0"/>
              <a:t>     斑点和区域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8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1981200" y="33338"/>
            <a:ext cx="8229600" cy="1143000"/>
          </a:xfrm>
        </p:spPr>
        <p:txBody>
          <a:bodyPr/>
          <a:lstStyle/>
          <a:p>
            <a:r>
              <a:rPr lang="zh-CN" altLang="en-US" sz="4000" dirty="0"/>
              <a:t>区域属性</a:t>
            </a:r>
            <a:endParaRPr lang="en-US" sz="4000" dirty="0"/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1970088" y="1201739"/>
            <a:ext cx="8229600" cy="2409825"/>
          </a:xfrm>
        </p:spPr>
        <p:txBody>
          <a:bodyPr/>
          <a:lstStyle/>
          <a:p>
            <a:r>
              <a:rPr lang="zh-CN" altLang="en-US" dirty="0"/>
              <a:t>给定连通分量，可以计算每个 </a:t>
            </a:r>
            <a:r>
              <a:rPr lang="en-US" altLang="zh-CN" dirty="0"/>
              <a:t>blob </a:t>
            </a:r>
            <a:r>
              <a:rPr lang="zh-CN" altLang="en-US" dirty="0"/>
              <a:t>的简单特征，例如</a:t>
            </a:r>
            <a:r>
              <a:rPr lang="en-US" dirty="0"/>
              <a:t>:</a:t>
            </a:r>
          </a:p>
          <a:p>
            <a:pPr lvl="1"/>
            <a:r>
              <a:rPr lang="zh-CN" altLang="en-US" sz="2000" dirty="0"/>
              <a:t>面积（区域中的像素数）</a:t>
            </a:r>
            <a:endParaRPr lang="en-US" altLang="zh-CN" sz="2000" dirty="0"/>
          </a:p>
          <a:p>
            <a:pPr lvl="1"/>
            <a:r>
              <a:rPr lang="zh-CN" altLang="en-US" sz="2000" dirty="0"/>
              <a:t>质心（区域中像素的平均 </a:t>
            </a:r>
            <a:r>
              <a:rPr lang="en-US" altLang="zh-CN" sz="2000" dirty="0"/>
              <a:t>x </a:t>
            </a:r>
            <a:r>
              <a:rPr lang="zh-CN" altLang="en-US" sz="2000" dirty="0"/>
              <a:t>和 </a:t>
            </a:r>
            <a:r>
              <a:rPr lang="en-US" altLang="zh-CN" sz="2000" dirty="0"/>
              <a:t>y </a:t>
            </a:r>
            <a:r>
              <a:rPr lang="zh-CN" altLang="en-US" sz="2000" dirty="0"/>
              <a:t>位置）</a:t>
            </a:r>
            <a:endParaRPr lang="en-US" altLang="zh-CN" sz="2000" dirty="0"/>
          </a:p>
          <a:p>
            <a:pPr lvl="1"/>
            <a:r>
              <a:rPr lang="zh-CN" altLang="en-US" sz="2000" dirty="0"/>
              <a:t>边界框（最小和最大坐标）圆</a:t>
            </a:r>
            <a:endParaRPr lang="en-US" altLang="zh-CN" sz="2000" dirty="0"/>
          </a:p>
          <a:p>
            <a:pPr lvl="1"/>
            <a:r>
              <a:rPr lang="zh-CN" altLang="en-US" sz="2000" dirty="0"/>
              <a:t>度（平均距离与质心与标准差的比率）</a:t>
            </a:r>
            <a:endParaRPr lang="en-US" sz="2000" dirty="0"/>
          </a:p>
        </p:txBody>
      </p:sp>
      <p:grpSp>
        <p:nvGrpSpPr>
          <p:cNvPr id="2" name="Group 35"/>
          <p:cNvGrpSpPr>
            <a:grpSpLocks noChangeAspect="1"/>
          </p:cNvGrpSpPr>
          <p:nvPr/>
        </p:nvGrpSpPr>
        <p:grpSpPr bwMode="auto">
          <a:xfrm>
            <a:off x="4891088" y="3976689"/>
            <a:ext cx="2506662" cy="1971675"/>
            <a:chOff x="2819376" y="3903669"/>
            <a:chExt cx="3249657" cy="2555910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819376" y="3903669"/>
              <a:ext cx="3249657" cy="2555910"/>
              <a:chOff x="811161" y="4159260"/>
              <a:chExt cx="2455870" cy="1862163"/>
            </a:xfrm>
          </p:grpSpPr>
          <p:pic>
            <p:nvPicPr>
              <p:cNvPr id="66589" name="Picture 3" descr="beatles_mask.jpg"/>
              <p:cNvPicPr>
                <a:picLocks noChangeAspect="1"/>
              </p:cNvPicPr>
              <p:nvPr/>
            </p:nvPicPr>
            <p:blipFill>
              <a:blip r:embed="rId3" cstate="print"/>
              <a:srcRect l="12402" t="7295" r="9576" b="11130"/>
              <a:stretch>
                <a:fillRect/>
              </a:stretch>
            </p:blipFill>
            <p:spPr bwMode="auto">
              <a:xfrm>
                <a:off x="811161" y="4159260"/>
                <a:ext cx="2455870" cy="1862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6590" name="Rectangle 4"/>
              <p:cNvSpPr>
                <a:spLocks noChangeArrowheads="1"/>
              </p:cNvSpPr>
              <p:nvPr/>
            </p:nvSpPr>
            <p:spPr bwMode="auto">
              <a:xfrm>
                <a:off x="1723986" y="4597416"/>
                <a:ext cx="219078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66591" name="Rectangle 5"/>
              <p:cNvSpPr>
                <a:spLocks noChangeArrowheads="1"/>
              </p:cNvSpPr>
              <p:nvPr/>
            </p:nvSpPr>
            <p:spPr bwMode="auto">
              <a:xfrm>
                <a:off x="2308194" y="4341825"/>
                <a:ext cx="219078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66592" name="Rectangle 6"/>
              <p:cNvSpPr>
                <a:spLocks noChangeArrowheads="1"/>
              </p:cNvSpPr>
              <p:nvPr/>
            </p:nvSpPr>
            <p:spPr bwMode="auto">
              <a:xfrm>
                <a:off x="1979577" y="4853007"/>
                <a:ext cx="474669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66585" name="Oval 8"/>
            <p:cNvSpPr>
              <a:spLocks noChangeArrowheads="1"/>
            </p:cNvSpPr>
            <p:nvPr/>
          </p:nvSpPr>
          <p:spPr bwMode="auto">
            <a:xfrm>
              <a:off x="3586149" y="4743468"/>
              <a:ext cx="146051" cy="1460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6586" name="Oval 9"/>
            <p:cNvSpPr>
              <a:spLocks noChangeArrowheads="1"/>
            </p:cNvSpPr>
            <p:nvPr/>
          </p:nvSpPr>
          <p:spPr bwMode="auto">
            <a:xfrm>
              <a:off x="3805228" y="5729319"/>
              <a:ext cx="146051" cy="1460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6587" name="Oval 10"/>
            <p:cNvSpPr>
              <a:spLocks noChangeArrowheads="1"/>
            </p:cNvSpPr>
            <p:nvPr/>
          </p:nvSpPr>
          <p:spPr bwMode="auto">
            <a:xfrm>
              <a:off x="4425948" y="4268799"/>
              <a:ext cx="146051" cy="1460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6588" name="Oval 11"/>
            <p:cNvSpPr>
              <a:spLocks noChangeArrowheads="1"/>
            </p:cNvSpPr>
            <p:nvPr/>
          </p:nvSpPr>
          <p:spPr bwMode="auto">
            <a:xfrm>
              <a:off x="5375286" y="4743468"/>
              <a:ext cx="146051" cy="1460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4" name="Group 25"/>
          <p:cNvGrpSpPr>
            <a:grpSpLocks noChangeAspect="1"/>
          </p:cNvGrpSpPr>
          <p:nvPr/>
        </p:nvGrpSpPr>
        <p:grpSpPr bwMode="auto">
          <a:xfrm>
            <a:off x="7885113" y="3976689"/>
            <a:ext cx="2506662" cy="1971675"/>
            <a:chOff x="6215085" y="3903669"/>
            <a:chExt cx="3249657" cy="2555910"/>
          </a:xfrm>
        </p:grpSpPr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6215085" y="3903669"/>
              <a:ext cx="3249657" cy="2555910"/>
              <a:chOff x="811161" y="4159260"/>
              <a:chExt cx="2455870" cy="1862163"/>
            </a:xfrm>
          </p:grpSpPr>
          <p:pic>
            <p:nvPicPr>
              <p:cNvPr id="66580" name="Picture 13" descr="beatles_mask.jpg"/>
              <p:cNvPicPr>
                <a:picLocks noChangeAspect="1"/>
              </p:cNvPicPr>
              <p:nvPr/>
            </p:nvPicPr>
            <p:blipFill>
              <a:blip r:embed="rId3" cstate="print"/>
              <a:srcRect l="12402" t="7295" r="9576" b="11130"/>
              <a:stretch>
                <a:fillRect/>
              </a:stretch>
            </p:blipFill>
            <p:spPr bwMode="auto">
              <a:xfrm>
                <a:off x="811161" y="4159260"/>
                <a:ext cx="2455870" cy="1862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6581" name="Rectangle 14"/>
              <p:cNvSpPr>
                <a:spLocks noChangeArrowheads="1"/>
              </p:cNvSpPr>
              <p:nvPr/>
            </p:nvSpPr>
            <p:spPr bwMode="auto">
              <a:xfrm>
                <a:off x="1723986" y="4597416"/>
                <a:ext cx="219078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66582" name="Rectangle 15"/>
              <p:cNvSpPr>
                <a:spLocks noChangeArrowheads="1"/>
              </p:cNvSpPr>
              <p:nvPr/>
            </p:nvSpPr>
            <p:spPr bwMode="auto">
              <a:xfrm>
                <a:off x="2308194" y="4341825"/>
                <a:ext cx="219078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66583" name="Rectangle 16"/>
              <p:cNvSpPr>
                <a:spLocks noChangeArrowheads="1"/>
              </p:cNvSpPr>
              <p:nvPr/>
            </p:nvSpPr>
            <p:spPr bwMode="auto">
              <a:xfrm>
                <a:off x="1979577" y="4853007"/>
                <a:ext cx="474669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66576" name="Rectangle 21"/>
            <p:cNvSpPr>
              <a:spLocks noChangeArrowheads="1"/>
            </p:cNvSpPr>
            <p:nvPr/>
          </p:nvSpPr>
          <p:spPr bwMode="auto">
            <a:xfrm>
              <a:off x="6689754" y="4268799"/>
              <a:ext cx="693747" cy="949338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6577" name="Rectangle 22"/>
            <p:cNvSpPr>
              <a:spLocks noChangeArrowheads="1"/>
            </p:cNvSpPr>
            <p:nvPr/>
          </p:nvSpPr>
          <p:spPr bwMode="auto">
            <a:xfrm>
              <a:off x="6872319" y="5254650"/>
              <a:ext cx="766773" cy="1022364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6578" name="Rectangle 23"/>
            <p:cNvSpPr>
              <a:spLocks noChangeArrowheads="1"/>
            </p:cNvSpPr>
            <p:nvPr/>
          </p:nvSpPr>
          <p:spPr bwMode="auto">
            <a:xfrm>
              <a:off x="7602579" y="3903669"/>
              <a:ext cx="584209" cy="803286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6579" name="Rectangle 24"/>
            <p:cNvSpPr>
              <a:spLocks noChangeArrowheads="1"/>
            </p:cNvSpPr>
            <p:nvPr/>
          </p:nvSpPr>
          <p:spPr bwMode="auto">
            <a:xfrm>
              <a:off x="8515403" y="4232286"/>
              <a:ext cx="766774" cy="1095390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1933576" y="3976688"/>
            <a:ext cx="2227263" cy="1935162"/>
            <a:chOff x="811161" y="4159260"/>
            <a:chExt cx="2455870" cy="1862163"/>
          </a:xfrm>
        </p:grpSpPr>
        <p:pic>
          <p:nvPicPr>
            <p:cNvPr id="66571" name="Picture 27" descr="beatles_mask.jpg"/>
            <p:cNvPicPr>
              <a:picLocks noChangeAspect="1"/>
            </p:cNvPicPr>
            <p:nvPr/>
          </p:nvPicPr>
          <p:blipFill>
            <a:blip r:embed="rId3" cstate="print"/>
            <a:srcRect l="12402" t="7295" r="9576" b="11130"/>
            <a:stretch>
              <a:fillRect/>
            </a:stretch>
          </p:blipFill>
          <p:spPr bwMode="auto">
            <a:xfrm>
              <a:off x="811161" y="4159260"/>
              <a:ext cx="2455870" cy="186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572" name="Rectangle 28"/>
            <p:cNvSpPr>
              <a:spLocks noChangeArrowheads="1"/>
            </p:cNvSpPr>
            <p:nvPr/>
          </p:nvSpPr>
          <p:spPr bwMode="auto">
            <a:xfrm>
              <a:off x="1723986" y="4597416"/>
              <a:ext cx="219078" cy="438156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6573" name="Rectangle 29"/>
            <p:cNvSpPr>
              <a:spLocks noChangeArrowheads="1"/>
            </p:cNvSpPr>
            <p:nvPr/>
          </p:nvSpPr>
          <p:spPr bwMode="auto">
            <a:xfrm>
              <a:off x="2308194" y="4341825"/>
              <a:ext cx="219078" cy="438156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6574" name="Rectangle 30"/>
            <p:cNvSpPr>
              <a:spLocks noChangeArrowheads="1"/>
            </p:cNvSpPr>
            <p:nvPr/>
          </p:nvSpPr>
          <p:spPr bwMode="auto">
            <a:xfrm>
              <a:off x="1979577" y="4853007"/>
              <a:ext cx="474669" cy="438156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66567" name="TextBox 36"/>
          <p:cNvSpPr txBox="1">
            <a:spLocks noChangeArrowheads="1"/>
          </p:cNvSpPr>
          <p:nvPr/>
        </p:nvSpPr>
        <p:spPr bwMode="auto">
          <a:xfrm>
            <a:off x="2298701" y="6203950"/>
            <a:ext cx="10588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srgbClr val="000000"/>
                </a:solidFill>
                <a:latin typeface="Arial" pitchFamily="34" charset="0"/>
              </a:rPr>
              <a:t>A1=200</a:t>
            </a:r>
          </a:p>
        </p:txBody>
      </p:sp>
      <p:sp>
        <p:nvSpPr>
          <p:cNvPr id="66568" name="TextBox 37"/>
          <p:cNvSpPr txBox="1">
            <a:spLocks noChangeArrowheads="1"/>
          </p:cNvSpPr>
          <p:nvPr/>
        </p:nvSpPr>
        <p:spPr bwMode="auto">
          <a:xfrm>
            <a:off x="3430588" y="5911850"/>
            <a:ext cx="10588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srgbClr val="000000"/>
                </a:solidFill>
                <a:latin typeface="Arial" pitchFamily="34" charset="0"/>
              </a:rPr>
              <a:t>A2=170</a:t>
            </a:r>
          </a:p>
        </p:txBody>
      </p:sp>
      <p:cxnSp>
        <p:nvCxnSpPr>
          <p:cNvPr id="66569" name="Straight Arrow Connector 39"/>
          <p:cNvCxnSpPr>
            <a:cxnSpLocks noChangeShapeType="1"/>
          </p:cNvCxnSpPr>
          <p:nvPr/>
        </p:nvCxnSpPr>
        <p:spPr bwMode="auto">
          <a:xfrm rot="5400000" flipH="1" flipV="1">
            <a:off x="2354263" y="5930901"/>
            <a:ext cx="546100" cy="73025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headEnd/>
            <a:tailEnd type="arrow" w="med" len="med"/>
          </a:ln>
        </p:spPr>
      </p:cxnSp>
      <p:cxnSp>
        <p:nvCxnSpPr>
          <p:cNvPr id="66570" name="Straight Arrow Connector 41"/>
          <p:cNvCxnSpPr>
            <a:cxnSpLocks noChangeShapeType="1"/>
          </p:cNvCxnSpPr>
          <p:nvPr/>
        </p:nvCxnSpPr>
        <p:spPr bwMode="auto">
          <a:xfrm rot="16200000" flipV="1">
            <a:off x="2809876" y="5035551"/>
            <a:ext cx="1387475" cy="511175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730799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4800"/>
            <a:ext cx="8229600" cy="1143000"/>
          </a:xfrm>
        </p:spPr>
        <p:txBody>
          <a:bodyPr/>
          <a:lstStyle/>
          <a:p>
            <a:r>
              <a:rPr lang="zh-CN" altLang="en-US" sz="4000" dirty="0"/>
              <a:t>二值图像分析：基本步骤（回顾）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dirty="0"/>
              <a:t>将图像转换为二进制形式</a:t>
            </a:r>
            <a:endParaRPr lang="en-US" altLang="zh-CN" dirty="0"/>
          </a:p>
          <a:p>
            <a:pPr lvl="1">
              <a:spcAft>
                <a:spcPts val="600"/>
              </a:spcAft>
            </a:pPr>
            <a:r>
              <a:rPr lang="zh-CN" altLang="en-US" dirty="0"/>
              <a:t>阈值处理</a:t>
            </a:r>
            <a:endParaRPr lang="en-US" altLang="zh-CN" dirty="0"/>
          </a:p>
          <a:p>
            <a:pPr>
              <a:spcAft>
                <a:spcPts val="600"/>
              </a:spcAft>
            </a:pPr>
            <a:r>
              <a:rPr lang="zh-CN" altLang="en-US" dirty="0"/>
              <a:t>清理阈值图像</a:t>
            </a:r>
            <a:endParaRPr lang="en-US" altLang="zh-CN" dirty="0"/>
          </a:p>
          <a:p>
            <a:pPr lvl="1">
              <a:spcAft>
                <a:spcPts val="600"/>
              </a:spcAft>
            </a:pPr>
            <a:r>
              <a:rPr lang="zh-CN" altLang="en-US" dirty="0"/>
              <a:t>形态学运算符</a:t>
            </a:r>
            <a:endParaRPr lang="en-US" altLang="zh-CN" dirty="0"/>
          </a:p>
          <a:p>
            <a:pPr>
              <a:spcAft>
                <a:spcPts val="600"/>
              </a:spcAft>
            </a:pPr>
            <a:r>
              <a:rPr lang="zh-CN" altLang="en-US" dirty="0"/>
              <a:t>提取单独的斑点</a:t>
            </a:r>
            <a:endParaRPr lang="en-US" altLang="zh-CN" dirty="0"/>
          </a:p>
          <a:p>
            <a:pPr lvl="1">
              <a:spcAft>
                <a:spcPts val="600"/>
              </a:spcAft>
            </a:pPr>
            <a:r>
              <a:rPr lang="zh-CN" altLang="en-US" dirty="0"/>
              <a:t>连通分量</a:t>
            </a:r>
            <a:endParaRPr lang="en-US" altLang="zh-CN" dirty="0"/>
          </a:p>
          <a:p>
            <a:pPr>
              <a:spcAft>
                <a:spcPts val="600"/>
              </a:spcAft>
            </a:pPr>
            <a:r>
              <a:rPr lang="zh-CN" altLang="en-US" dirty="0"/>
              <a:t>使用区域属性描述斑点</a:t>
            </a:r>
            <a:endParaRPr lang="en-US" altLang="zh-CN" dirty="0"/>
          </a:p>
          <a:p>
            <a:pPr>
              <a:spcAft>
                <a:spcPts val="600"/>
              </a:spcAf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070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33575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二值图像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0088" y="1165225"/>
            <a:ext cx="8229600" cy="4800600"/>
          </a:xfrm>
        </p:spPr>
        <p:txBody>
          <a:bodyPr/>
          <a:lstStyle/>
          <a:p>
            <a:pPr eaLnBrk="1" hangingPunct="1"/>
            <a:r>
              <a:rPr lang="zh-CN" altLang="en-US" dirty="0"/>
              <a:t>优点</a:t>
            </a:r>
            <a:endParaRPr lang="en-US" dirty="0"/>
          </a:p>
          <a:p>
            <a:pPr lvl="1" eaLnBrk="1" hangingPunct="1"/>
            <a:r>
              <a:rPr lang="zh-CN" altLang="en-US" dirty="0"/>
              <a:t>计算速度快，易于存储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可用的处理技术简单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产生一些有用的紧凑形状描述符</a:t>
            </a:r>
            <a:endParaRPr lang="en-US" sz="2800" dirty="0"/>
          </a:p>
          <a:p>
            <a:pPr eaLnBrk="1" hangingPunct="1"/>
            <a:r>
              <a:rPr lang="zh-CN" altLang="en-US" dirty="0"/>
              <a:t>缺点</a:t>
            </a:r>
            <a:endParaRPr lang="en-US" dirty="0"/>
          </a:p>
          <a:p>
            <a:pPr lvl="1" eaLnBrk="1" hangingPunct="1"/>
            <a:r>
              <a:rPr lang="zh-CN" altLang="en-US" dirty="0"/>
              <a:t>难以获得“干净”的轮廓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现实场景中常见的噪音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表示可能过于粗糙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不是 </a:t>
            </a:r>
            <a:r>
              <a:rPr lang="en-US" altLang="zh-CN" dirty="0"/>
              <a:t>3d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1337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5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为什么分析纹理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1601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dirty="0"/>
              <a:t>对感知的重要性</a:t>
            </a:r>
            <a:r>
              <a:rPr lang="en-US" altLang="zh-CN" dirty="0"/>
              <a:t>: </a:t>
            </a:r>
          </a:p>
          <a:p>
            <a:pPr lvl="1"/>
            <a:r>
              <a:rPr lang="zh-CN" altLang="en-US" b="0" i="0" u="none" strike="noStrike" dirty="0">
                <a:solidFill>
                  <a:srgbClr val="05073B"/>
                </a:solidFill>
                <a:effectLst/>
                <a:latin typeface="-apple-system"/>
              </a:rPr>
              <a:t>通常指示材料的属性</a:t>
            </a:r>
            <a:endParaRPr lang="en-US" altLang="zh-CN" b="0" i="0" u="none" strike="noStrike" dirty="0">
              <a:solidFill>
                <a:srgbClr val="05073B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u="none" strike="noStrike" dirty="0">
                <a:solidFill>
                  <a:srgbClr val="05073B"/>
                </a:solidFill>
                <a:effectLst/>
                <a:latin typeface="-apple-system"/>
              </a:rPr>
              <a:t>可以成为重要的外观线索，尤其是如果物体之间的形状相似</a:t>
            </a:r>
            <a:endParaRPr lang="en-US" altLang="zh-CN" b="0" i="0" u="none" strike="noStrike" dirty="0">
              <a:solidFill>
                <a:srgbClr val="05073B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u="none" strike="noStrike" dirty="0">
                <a:solidFill>
                  <a:srgbClr val="05073B"/>
                </a:solidFill>
                <a:effectLst/>
                <a:latin typeface="-apple-system"/>
              </a:rPr>
              <a:t>旨在区分形状、边界和纹理</a:t>
            </a:r>
            <a:endParaRPr lang="en-US" altLang="zh-CN" b="0" i="0" u="none" strike="noStrike" dirty="0">
              <a:solidFill>
                <a:srgbClr val="05073B"/>
              </a:solidFill>
              <a:effectLst/>
              <a:latin typeface="-apple-system"/>
            </a:endParaRPr>
          </a:p>
          <a:p>
            <a:r>
              <a:rPr lang="zh-CN" altLang="en-US" dirty="0"/>
              <a:t>技术上</a:t>
            </a:r>
            <a:r>
              <a:rPr lang="en-US" altLang="zh-CN" dirty="0"/>
              <a:t>: </a:t>
            </a:r>
          </a:p>
          <a:p>
            <a:pPr lvl="1"/>
            <a:r>
              <a:rPr lang="zh-CN" altLang="en-US" b="0" i="0" u="none" strike="noStrike" dirty="0">
                <a:solidFill>
                  <a:srgbClr val="05073B"/>
                </a:solidFill>
                <a:effectLst/>
                <a:latin typeface="-apple-system"/>
              </a:rPr>
              <a:t>从表示方式来看，我们想要的特征要高于滤波器、边缘等“基础构件”的一个层次。</a:t>
            </a:r>
            <a:endParaRPr lang="en-US" sz="2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3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GB" altLang="zh-CN" b="0" i="0" u="none" strike="noStrike" dirty="0">
                <a:solidFill>
                  <a:srgbClr val="2A2B2E"/>
                </a:solidFill>
                <a:effectLst/>
                <a:latin typeface="PingFang SC"/>
              </a:rPr>
              <a:t>Texture-related</a:t>
            </a:r>
            <a:r>
              <a:rPr lang="zh-CN" altLang="en-US" b="0" i="0" u="none" strike="noStrike" dirty="0">
                <a:solidFill>
                  <a:srgbClr val="2A2B2E"/>
                </a:solidFill>
                <a:effectLst/>
                <a:latin typeface="PingFang SC"/>
              </a:rPr>
              <a:t>任务</a:t>
            </a:r>
            <a:endParaRPr lang="en-US" dirty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1981200" y="1371601"/>
            <a:ext cx="8458200" cy="4525963"/>
          </a:xfrm>
        </p:spPr>
        <p:txBody>
          <a:bodyPr/>
          <a:lstStyle/>
          <a:p>
            <a:r>
              <a:rPr lang="zh-CN" altLang="en-US" dirty="0"/>
              <a:t>形状源于纹理 </a:t>
            </a:r>
          </a:p>
          <a:p>
            <a:pPr lvl="1"/>
            <a:r>
              <a:rPr lang="zh-CN" altLang="en-US" dirty="0"/>
              <a:t>从图像纹理估计表面方向或形状 </a:t>
            </a:r>
          </a:p>
          <a:p>
            <a:r>
              <a:rPr lang="zh-CN" altLang="en-US" dirty="0"/>
              <a:t>根据纹理线索进行分割</a:t>
            </a:r>
            <a:r>
              <a:rPr lang="en-US" altLang="zh-CN" dirty="0"/>
              <a:t>/</a:t>
            </a:r>
            <a:r>
              <a:rPr lang="zh-CN" altLang="en-US" dirty="0"/>
              <a:t>分类 </a:t>
            </a:r>
          </a:p>
          <a:p>
            <a:pPr lvl="1"/>
            <a:r>
              <a:rPr lang="zh-CN" altLang="en-US" dirty="0"/>
              <a:t>分析，表征纹理 </a:t>
            </a:r>
          </a:p>
          <a:p>
            <a:pPr lvl="1"/>
            <a:r>
              <a:rPr lang="zh-CN" altLang="en-US" dirty="0"/>
              <a:t>将纹理一致的图像区域分组 </a:t>
            </a:r>
          </a:p>
          <a:p>
            <a:r>
              <a:rPr lang="zh-CN" altLang="en-US" dirty="0"/>
              <a:t>合成 </a:t>
            </a:r>
          </a:p>
          <a:p>
            <a:pPr lvl="1"/>
            <a:r>
              <a:rPr lang="zh-CN" altLang="en-US" b="0" i="0" u="none" strike="noStrike" dirty="0">
                <a:solidFill>
                  <a:srgbClr val="05073B"/>
                </a:solidFill>
                <a:effectLst/>
                <a:latin typeface="-apple-system"/>
              </a:rPr>
              <a:t>根据一些示例生成新的纹理块</a:t>
            </a:r>
            <a:r>
              <a:rPr lang="en-US" altLang="zh-CN" b="0" i="0" u="none" strike="noStrike" dirty="0">
                <a:solidFill>
                  <a:srgbClr val="05073B"/>
                </a:solidFill>
                <a:effectLst/>
                <a:latin typeface="-apple-system"/>
              </a:rPr>
              <a:t>/</a:t>
            </a:r>
            <a:r>
              <a:rPr lang="zh-CN" altLang="en-US" b="0" i="0" u="none" strike="noStrike" dirty="0">
                <a:solidFill>
                  <a:srgbClr val="05073B"/>
                </a:solidFill>
                <a:effectLst/>
                <a:latin typeface="-apple-system"/>
              </a:rPr>
              <a:t>图像</a:t>
            </a:r>
            <a:endParaRPr lang="zh-CN" alt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81200" y="2514600"/>
            <a:ext cx="6858000" cy="1524000"/>
          </a:xfrm>
          <a:prstGeom prst="rect">
            <a:avLst/>
          </a:prstGeom>
          <a:noFill/>
          <a:ln w="28575" algn="ctr">
            <a:solidFill>
              <a:srgbClr val="FFC000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7" name="Title 1"/>
          <p:cNvSpPr>
            <a:spLocks noGrp="1"/>
          </p:cNvSpPr>
          <p:nvPr>
            <p:ph type="title"/>
          </p:nvPr>
        </p:nvSpPr>
        <p:spPr>
          <a:xfrm>
            <a:off x="2006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/>
              <a:t>纹理表征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6600" y="1165226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dirty="0"/>
              <a:t>纹理由重复的局部图案组成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因此</a:t>
            </a:r>
            <a:r>
              <a:rPr lang="en-US" altLang="zh-CN" dirty="0"/>
              <a:t>:</a:t>
            </a:r>
            <a:endParaRPr lang="en-US" dirty="0"/>
          </a:p>
          <a:p>
            <a:pPr lvl="1" eaLnBrk="1" hangingPunct="1"/>
            <a:r>
              <a:rPr lang="zh-CN" altLang="en-US" dirty="0">
                <a:latin typeface="+mj-ea"/>
                <a:ea typeface="+mj-ea"/>
              </a:rPr>
              <a:t>寻找图案</a:t>
            </a:r>
            <a:endParaRPr lang="en-US" dirty="0">
              <a:latin typeface="+mj-ea"/>
              <a:ea typeface="+mj-ea"/>
            </a:endParaRPr>
          </a:p>
          <a:p>
            <a:pPr lvl="2"/>
            <a:r>
              <a:rPr lang="zh-CN" altLang="en-US" dirty="0"/>
              <a:t>使用看起来像模式的滤波器（斑点、条纹、块等）</a:t>
            </a:r>
            <a:endParaRPr lang="en-US" altLang="zh-CN" dirty="0"/>
          </a:p>
          <a:p>
            <a:pPr lvl="2"/>
            <a:r>
              <a:rPr lang="zh-CN" altLang="en-US" dirty="0"/>
              <a:t>考虑响应的大小</a:t>
            </a:r>
            <a:endParaRPr lang="en-US" dirty="0"/>
          </a:p>
          <a:p>
            <a:pPr lvl="1"/>
            <a:r>
              <a:rPr lang="zh-CN" altLang="en-US" dirty="0"/>
              <a:t>计算每个局部窗口内的统计数据，例如</a:t>
            </a:r>
            <a:r>
              <a:rPr lang="en-US" altLang="zh-CN" dirty="0"/>
              <a:t>:</a:t>
            </a:r>
            <a:endParaRPr lang="en-US" dirty="0"/>
          </a:p>
          <a:p>
            <a:pPr lvl="2"/>
            <a:r>
              <a:rPr lang="zh-CN" altLang="en-US" dirty="0"/>
              <a:t>平均值，标准差</a:t>
            </a:r>
            <a:endParaRPr lang="en-US" dirty="0"/>
          </a:p>
          <a:p>
            <a:pPr lvl="2"/>
            <a:r>
              <a:rPr lang="zh-CN" altLang="en-US" dirty="0"/>
              <a:t>柱状图</a:t>
            </a:r>
            <a:endParaRPr lang="en-US" dirty="0"/>
          </a:p>
          <a:p>
            <a:pPr lvl="2"/>
            <a:r>
              <a:rPr lang="zh-CN" altLang="en-US" dirty="0"/>
              <a:t>“原型”特征出现的直方图</a:t>
            </a:r>
            <a:endParaRPr lang="en-US" dirty="0"/>
          </a:p>
          <a:p>
            <a:pPr lvl="2" eaLnBrk="1" hangingPunct="1"/>
            <a:endParaRPr lang="en-US" dirty="0"/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69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/>
              <a:t>纹理表征</a:t>
            </a:r>
            <a:r>
              <a:rPr lang="zh-CN" altLang="en-US" dirty="0"/>
              <a:t>：示例</a:t>
            </a:r>
            <a:endParaRPr lang="en-US" dirty="0"/>
          </a:p>
        </p:txBody>
      </p:sp>
      <p:pic>
        <p:nvPicPr>
          <p:cNvPr id="365570" name="Picture 3"/>
          <p:cNvPicPr>
            <a:picLocks noChangeAspect="1" noChangeArrowheads="1"/>
          </p:cNvPicPr>
          <p:nvPr/>
        </p:nvPicPr>
        <p:blipFill>
          <a:blip r:embed="rId3" cstate="print"/>
          <a:srcRect l="25868" t="39955" r="62596" b="37051"/>
          <a:stretch>
            <a:fillRect/>
          </a:stretch>
        </p:blipFill>
        <p:spPr bwMode="auto">
          <a:xfrm>
            <a:off x="152400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5571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4781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5572" name="TextBox 16"/>
          <p:cNvSpPr txBox="1">
            <a:spLocks noChangeArrowheads="1"/>
          </p:cNvSpPr>
          <p:nvPr/>
        </p:nvSpPr>
        <p:spPr bwMode="auto">
          <a:xfrm>
            <a:off x="1495426" y="4779964"/>
            <a:ext cx="2563813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dirty="0" err="1">
                <a:solidFill>
                  <a:srgbClr val="2A2B2E"/>
                </a:solidFill>
                <a:latin typeface="PingFang SC"/>
              </a:rPr>
              <a:t>原始的图像</a:t>
            </a:r>
            <a:endParaRPr lang="en-US" dirty="0">
              <a:solidFill>
                <a:srgbClr val="2A2B2E"/>
              </a:solidFill>
              <a:latin typeface="PingFang SC"/>
            </a:endParaRPr>
          </a:p>
        </p:txBody>
      </p:sp>
      <p:pic>
        <p:nvPicPr>
          <p:cNvPr id="3655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1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557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41763" y="4086226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5575" name="Straight Arrow Connector 21"/>
          <p:cNvCxnSpPr>
            <a:cxnSpLocks noChangeShapeType="1"/>
          </p:cNvCxnSpPr>
          <p:nvPr/>
        </p:nvCxnSpPr>
        <p:spPr bwMode="auto">
          <a:xfrm flipV="1">
            <a:off x="3905251" y="2370139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tailEnd type="arrow" w="med" len="med"/>
          </a:ln>
        </p:spPr>
      </p:cxnSp>
      <p:cxnSp>
        <p:nvCxnSpPr>
          <p:cNvPr id="365576" name="Straight Arrow Connector 23"/>
          <p:cNvCxnSpPr>
            <a:cxnSpLocks noChangeShapeType="1"/>
          </p:cNvCxnSpPr>
          <p:nvPr/>
        </p:nvCxnSpPr>
        <p:spPr bwMode="auto">
          <a:xfrm>
            <a:off x="3905251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tailEnd type="arrow" w="med" len="med"/>
          </a:ln>
        </p:spPr>
      </p:cxnSp>
      <p:sp>
        <p:nvSpPr>
          <p:cNvPr id="365577" name="TextBox 24"/>
          <p:cNvSpPr txBox="1">
            <a:spLocks noChangeArrowheads="1"/>
          </p:cNvSpPr>
          <p:nvPr/>
        </p:nvSpPr>
        <p:spPr bwMode="auto">
          <a:xfrm>
            <a:off x="4708526" y="6211888"/>
            <a:ext cx="2563813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2A2B2E"/>
                </a:solidFill>
                <a:latin typeface="PingFang SC"/>
              </a:rPr>
              <a:t>导数滤波器响应的平方</a:t>
            </a:r>
          </a:p>
        </p:txBody>
      </p:sp>
      <p:pic>
        <p:nvPicPr>
          <p:cNvPr id="365578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4781550" y="3648076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5579" name="Rectangle 26"/>
          <p:cNvSpPr>
            <a:spLocks noChangeArrowheads="1"/>
          </p:cNvSpPr>
          <p:nvPr/>
        </p:nvSpPr>
        <p:spPr bwMode="auto">
          <a:xfrm>
            <a:off x="5730875" y="1749426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5580" name="Rectangle 27"/>
          <p:cNvSpPr>
            <a:spLocks noChangeArrowheads="1"/>
          </p:cNvSpPr>
          <p:nvPr/>
        </p:nvSpPr>
        <p:spPr bwMode="auto">
          <a:xfrm>
            <a:off x="5730875" y="4305301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5581" name="TextBox 29"/>
          <p:cNvSpPr txBox="1">
            <a:spLocks noChangeArrowheads="1"/>
          </p:cNvSpPr>
          <p:nvPr/>
        </p:nvSpPr>
        <p:spPr bwMode="auto">
          <a:xfrm>
            <a:off x="7715871" y="5355323"/>
            <a:ext cx="2563812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2A2B2E"/>
                </a:solidFill>
                <a:latin typeface="PingFang SC"/>
              </a:rPr>
              <a:t>在小窗口中总结模式的统计</a:t>
            </a:r>
            <a:endParaRPr lang="en-US" b="1" dirty="0"/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7373939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b="1" u="sng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    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Win.#9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20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5608" name="TextBox 33"/>
          <p:cNvSpPr txBox="1">
            <a:spLocks noChangeArrowheads="1"/>
          </p:cNvSpPr>
          <p:nvPr/>
        </p:nvSpPr>
        <p:spPr bwMode="auto">
          <a:xfrm rot="5400000">
            <a:off x="8708917" y="4899135"/>
            <a:ext cx="646330" cy="5540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65609" name="Rectangle 34"/>
          <p:cNvSpPr>
            <a:spLocks noChangeArrowheads="1"/>
          </p:cNvSpPr>
          <p:nvPr/>
        </p:nvSpPr>
        <p:spPr bwMode="auto">
          <a:xfrm>
            <a:off x="7337425" y="1895476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65610" name="Straight Connector 36"/>
          <p:cNvCxnSpPr>
            <a:cxnSpLocks noChangeShapeType="1"/>
          </p:cNvCxnSpPr>
          <p:nvPr/>
        </p:nvCxnSpPr>
        <p:spPr bwMode="auto">
          <a:xfrm rot="5400000">
            <a:off x="6826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</p:spPr>
      </p:cxnSp>
      <p:cxnSp>
        <p:nvCxnSpPr>
          <p:cNvPr id="365611" name="Straight Connector 37"/>
          <p:cNvCxnSpPr>
            <a:cxnSpLocks noChangeShapeType="1"/>
          </p:cNvCxnSpPr>
          <p:nvPr/>
        </p:nvCxnSpPr>
        <p:spPr bwMode="auto">
          <a:xfrm rot="5400000">
            <a:off x="7884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</p:spPr>
      </p:cxnSp>
      <p:sp>
        <p:nvSpPr>
          <p:cNvPr id="365612" name="TextBox 22"/>
          <p:cNvSpPr txBox="1">
            <a:spLocks noChangeArrowheads="1"/>
          </p:cNvSpPr>
          <p:nvPr/>
        </p:nvSpPr>
        <p:spPr bwMode="auto">
          <a:xfrm rot="5400000">
            <a:off x="6442870" y="4936333"/>
            <a:ext cx="3000375" cy="338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/>
              <a:t>…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535793" y="6301443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 credit: Kristen Grauman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5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dirty="0" err="1"/>
              <a:t>纹理表征</a:t>
            </a:r>
            <a:r>
              <a:rPr lang="zh-CN" altLang="en-US" dirty="0"/>
              <a:t>：示例</a:t>
            </a:r>
            <a:endParaRPr lang="en-US" dirty="0"/>
          </a:p>
        </p:txBody>
      </p:sp>
      <p:sp>
        <p:nvSpPr>
          <p:cNvPr id="369666" name="TextBox 29"/>
          <p:cNvSpPr txBox="1">
            <a:spLocks noChangeArrowheads="1"/>
          </p:cNvSpPr>
          <p:nvPr/>
        </p:nvSpPr>
        <p:spPr bwMode="auto">
          <a:xfrm>
            <a:off x="7720806" y="5355323"/>
            <a:ext cx="2563812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2A2B2E"/>
                </a:solidFill>
                <a:latin typeface="PingFang SC"/>
              </a:rPr>
              <a:t>在小窗口中总结模式的统计</a:t>
            </a:r>
            <a:endParaRPr lang="en-US" b="1" dirty="0"/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7373939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b="1" u="sng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    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/>
                        <a:t>Win.#9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20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9693" name="TextBox 33"/>
          <p:cNvSpPr txBox="1">
            <a:spLocks noChangeArrowheads="1"/>
          </p:cNvSpPr>
          <p:nvPr/>
        </p:nvSpPr>
        <p:spPr bwMode="auto">
          <a:xfrm rot="5400000">
            <a:off x="8708917" y="4899135"/>
            <a:ext cx="646330" cy="5540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69694" name="Rectangle 34"/>
          <p:cNvSpPr>
            <a:spLocks noChangeArrowheads="1"/>
          </p:cNvSpPr>
          <p:nvPr/>
        </p:nvSpPr>
        <p:spPr bwMode="auto">
          <a:xfrm>
            <a:off x="7337425" y="1895476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69695" name="Straight Connector 36"/>
          <p:cNvCxnSpPr>
            <a:cxnSpLocks noChangeShapeType="1"/>
          </p:cNvCxnSpPr>
          <p:nvPr/>
        </p:nvCxnSpPr>
        <p:spPr bwMode="auto">
          <a:xfrm rot="5400000">
            <a:off x="6826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</p:spPr>
      </p:cxnSp>
      <p:cxnSp>
        <p:nvCxnSpPr>
          <p:cNvPr id="369696" name="Straight Connector 37"/>
          <p:cNvCxnSpPr>
            <a:cxnSpLocks noChangeShapeType="1"/>
          </p:cNvCxnSpPr>
          <p:nvPr/>
        </p:nvCxnSpPr>
        <p:spPr bwMode="auto">
          <a:xfrm rot="5400000">
            <a:off x="7884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</p:spPr>
      </p:cxnSp>
      <p:sp>
        <p:nvSpPr>
          <p:cNvPr id="369697" name="TextBox 22"/>
          <p:cNvSpPr txBox="1">
            <a:spLocks noChangeArrowheads="1"/>
          </p:cNvSpPr>
          <p:nvPr/>
        </p:nvSpPr>
        <p:spPr bwMode="auto">
          <a:xfrm rot="5400000">
            <a:off x="6442870" y="4936333"/>
            <a:ext cx="3000375" cy="338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/>
              <a:t>…</a:t>
            </a:r>
          </a:p>
        </p:txBody>
      </p:sp>
      <p:cxnSp>
        <p:nvCxnSpPr>
          <p:cNvPr id="369698" name="Straight Arrow Connector 30"/>
          <p:cNvCxnSpPr>
            <a:cxnSpLocks noChangeShapeType="1"/>
          </p:cNvCxnSpPr>
          <p:nvPr/>
        </p:nvCxnSpPr>
        <p:spPr bwMode="auto">
          <a:xfrm>
            <a:off x="2992438" y="4629150"/>
            <a:ext cx="3103562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tailEnd type="arrow" w="med" len="med"/>
          </a:ln>
        </p:spPr>
      </p:cxnSp>
      <p:cxnSp>
        <p:nvCxnSpPr>
          <p:cNvPr id="369699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1642270" y="3313908"/>
            <a:ext cx="2701925" cy="158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tailEnd type="arrow" w="med" len="med"/>
          </a:ln>
        </p:spPr>
      </p:cxnSp>
      <p:sp>
        <p:nvSpPr>
          <p:cNvPr id="369700" name="TextBox 38"/>
          <p:cNvSpPr txBox="1">
            <a:spLocks noChangeArrowheads="1"/>
          </p:cNvSpPr>
          <p:nvPr/>
        </p:nvSpPr>
        <p:spPr bwMode="auto">
          <a:xfrm>
            <a:off x="2919414" y="4848225"/>
            <a:ext cx="449103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1 (mean d/dx value)</a:t>
            </a:r>
          </a:p>
        </p:txBody>
      </p:sp>
      <p:sp>
        <p:nvSpPr>
          <p:cNvPr id="369701" name="TextBox 39"/>
          <p:cNvSpPr txBox="1">
            <a:spLocks noChangeArrowheads="1"/>
          </p:cNvSpPr>
          <p:nvPr/>
        </p:nvSpPr>
        <p:spPr bwMode="auto">
          <a:xfrm rot="-5400000">
            <a:off x="201614" y="2636839"/>
            <a:ext cx="449103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2 (mean d/dy value)</a:t>
            </a:r>
          </a:p>
        </p:txBody>
      </p:sp>
      <p:grpSp>
        <p:nvGrpSpPr>
          <p:cNvPr id="369702" name="Group 43"/>
          <p:cNvGrpSpPr/>
          <p:nvPr/>
        </p:nvGrpSpPr>
        <p:grpSpPr bwMode="auto">
          <a:xfrm>
            <a:off x="3284538" y="1968501"/>
            <a:ext cx="2373312" cy="1935163"/>
            <a:chOff x="1760499" y="1968480"/>
            <a:chExt cx="2373345" cy="1935189"/>
          </a:xfrm>
        </p:grpSpPr>
        <p:sp>
          <p:nvSpPr>
            <p:cNvPr id="369747" name="Oval 40"/>
            <p:cNvSpPr>
              <a:spLocks noChangeArrowheads="1"/>
            </p:cNvSpPr>
            <p:nvPr/>
          </p:nvSpPr>
          <p:spPr bwMode="auto">
            <a:xfrm>
              <a:off x="1760499" y="3136896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9748" name="Oval 41"/>
            <p:cNvSpPr>
              <a:spLocks noChangeArrowheads="1"/>
            </p:cNvSpPr>
            <p:nvPr/>
          </p:nvSpPr>
          <p:spPr bwMode="auto">
            <a:xfrm>
              <a:off x="3476610" y="3648078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9749" name="Oval 42"/>
            <p:cNvSpPr>
              <a:spLocks noChangeArrowheads="1"/>
            </p:cNvSpPr>
            <p:nvPr/>
          </p:nvSpPr>
          <p:spPr bwMode="auto">
            <a:xfrm>
              <a:off x="3914766" y="1968480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sp>
        <p:nvSpPr>
          <p:cNvPr id="369703" name="Oval 44"/>
          <p:cNvSpPr>
            <a:spLocks noChangeArrowheads="1"/>
          </p:cNvSpPr>
          <p:nvPr/>
        </p:nvSpPr>
        <p:spPr bwMode="auto">
          <a:xfrm>
            <a:off x="5146676" y="1931989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4" name="Oval 45"/>
          <p:cNvSpPr>
            <a:spLocks noChangeArrowheads="1"/>
          </p:cNvSpPr>
          <p:nvPr/>
        </p:nvSpPr>
        <p:spPr bwMode="auto">
          <a:xfrm>
            <a:off x="5256214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5" name="Oval 46"/>
          <p:cNvSpPr>
            <a:spLocks noChangeArrowheads="1"/>
          </p:cNvSpPr>
          <p:nvPr/>
        </p:nvSpPr>
        <p:spPr bwMode="auto">
          <a:xfrm>
            <a:off x="5183189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6" name="Oval 47"/>
          <p:cNvSpPr>
            <a:spLocks noChangeArrowheads="1"/>
          </p:cNvSpPr>
          <p:nvPr/>
        </p:nvSpPr>
        <p:spPr bwMode="auto">
          <a:xfrm>
            <a:off x="3321051" y="2224089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7" name="Oval 48"/>
          <p:cNvSpPr>
            <a:spLocks noChangeArrowheads="1"/>
          </p:cNvSpPr>
          <p:nvPr/>
        </p:nvSpPr>
        <p:spPr bwMode="auto">
          <a:xfrm>
            <a:off x="3613151" y="25527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8" name="Oval 49"/>
          <p:cNvSpPr>
            <a:spLocks noChangeArrowheads="1"/>
          </p:cNvSpPr>
          <p:nvPr/>
        </p:nvSpPr>
        <p:spPr bwMode="auto">
          <a:xfrm>
            <a:off x="5402264" y="3757614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9" name="Oval 50"/>
          <p:cNvSpPr>
            <a:spLocks noChangeArrowheads="1"/>
          </p:cNvSpPr>
          <p:nvPr/>
        </p:nvSpPr>
        <p:spPr bwMode="auto">
          <a:xfrm>
            <a:off x="3248026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0" name="Oval 51"/>
          <p:cNvSpPr>
            <a:spLocks noChangeArrowheads="1"/>
          </p:cNvSpPr>
          <p:nvPr/>
        </p:nvSpPr>
        <p:spPr bwMode="auto">
          <a:xfrm>
            <a:off x="3540126" y="4268789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1" name="Oval 52"/>
          <p:cNvSpPr>
            <a:spLocks noChangeArrowheads="1"/>
          </p:cNvSpPr>
          <p:nvPr/>
        </p:nvSpPr>
        <p:spPr bwMode="auto">
          <a:xfrm>
            <a:off x="3613151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2" name="Oval 53"/>
          <p:cNvSpPr>
            <a:spLocks noChangeArrowheads="1"/>
          </p:cNvSpPr>
          <p:nvPr/>
        </p:nvSpPr>
        <p:spPr bwMode="auto">
          <a:xfrm>
            <a:off x="3722689" y="41592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3" name="Oval 54"/>
          <p:cNvSpPr>
            <a:spLocks noChangeArrowheads="1"/>
          </p:cNvSpPr>
          <p:nvPr/>
        </p:nvSpPr>
        <p:spPr bwMode="auto">
          <a:xfrm>
            <a:off x="3175001" y="43116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4" name="Oval 55"/>
          <p:cNvSpPr>
            <a:spLocks noChangeArrowheads="1"/>
          </p:cNvSpPr>
          <p:nvPr/>
        </p:nvSpPr>
        <p:spPr bwMode="auto">
          <a:xfrm>
            <a:off x="3394076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5" name="Oval 56"/>
          <p:cNvSpPr>
            <a:spLocks noChangeArrowheads="1"/>
          </p:cNvSpPr>
          <p:nvPr/>
        </p:nvSpPr>
        <p:spPr bwMode="auto">
          <a:xfrm>
            <a:off x="3467101" y="3757614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6" name="Oval 57"/>
          <p:cNvSpPr>
            <a:spLocks noChangeArrowheads="1"/>
          </p:cNvSpPr>
          <p:nvPr/>
        </p:nvSpPr>
        <p:spPr bwMode="auto">
          <a:xfrm>
            <a:off x="3795714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7" name="Oval 58"/>
          <p:cNvSpPr>
            <a:spLocks noChangeArrowheads="1"/>
          </p:cNvSpPr>
          <p:nvPr/>
        </p:nvSpPr>
        <p:spPr bwMode="auto">
          <a:xfrm>
            <a:off x="3211514" y="3830639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8" name="Oval 59"/>
          <p:cNvSpPr>
            <a:spLocks noChangeArrowheads="1"/>
          </p:cNvSpPr>
          <p:nvPr/>
        </p:nvSpPr>
        <p:spPr bwMode="auto">
          <a:xfrm>
            <a:off x="3576639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9" name="Oval 60"/>
          <p:cNvSpPr>
            <a:spLocks noChangeArrowheads="1"/>
          </p:cNvSpPr>
          <p:nvPr/>
        </p:nvSpPr>
        <p:spPr bwMode="auto">
          <a:xfrm>
            <a:off x="3284539" y="2005014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0" name="Oval 61"/>
          <p:cNvSpPr>
            <a:spLocks noChangeArrowheads="1"/>
          </p:cNvSpPr>
          <p:nvPr/>
        </p:nvSpPr>
        <p:spPr bwMode="auto">
          <a:xfrm>
            <a:off x="5335589" y="40925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1" name="Oval 62"/>
          <p:cNvSpPr>
            <a:spLocks noChangeArrowheads="1"/>
          </p:cNvSpPr>
          <p:nvPr/>
        </p:nvSpPr>
        <p:spPr bwMode="auto">
          <a:xfrm>
            <a:off x="3357564" y="2443164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2" name="Oval 63"/>
          <p:cNvSpPr>
            <a:spLocks noChangeArrowheads="1"/>
          </p:cNvSpPr>
          <p:nvPr/>
        </p:nvSpPr>
        <p:spPr bwMode="auto">
          <a:xfrm>
            <a:off x="3765551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3" name="Oval 64"/>
          <p:cNvSpPr>
            <a:spLocks noChangeArrowheads="1"/>
          </p:cNvSpPr>
          <p:nvPr/>
        </p:nvSpPr>
        <p:spPr bwMode="auto">
          <a:xfrm>
            <a:off x="3875089" y="42322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4" name="Oval 65"/>
          <p:cNvSpPr>
            <a:spLocks noChangeArrowheads="1"/>
          </p:cNvSpPr>
          <p:nvPr/>
        </p:nvSpPr>
        <p:spPr bwMode="auto">
          <a:xfrm>
            <a:off x="3948114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5" name="Oval 66"/>
          <p:cNvSpPr>
            <a:spLocks noChangeArrowheads="1"/>
          </p:cNvSpPr>
          <p:nvPr/>
        </p:nvSpPr>
        <p:spPr bwMode="auto">
          <a:xfrm>
            <a:off x="3540126" y="35750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6" name="Oval 67"/>
          <p:cNvSpPr>
            <a:spLocks noChangeArrowheads="1"/>
          </p:cNvSpPr>
          <p:nvPr/>
        </p:nvSpPr>
        <p:spPr bwMode="auto">
          <a:xfrm>
            <a:off x="3649664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7" name="Oval 68"/>
          <p:cNvSpPr>
            <a:spLocks noChangeArrowheads="1"/>
          </p:cNvSpPr>
          <p:nvPr/>
        </p:nvSpPr>
        <p:spPr bwMode="auto">
          <a:xfrm>
            <a:off x="3722689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8" name="Oval 69"/>
          <p:cNvSpPr>
            <a:spLocks noChangeArrowheads="1"/>
          </p:cNvSpPr>
          <p:nvPr/>
        </p:nvSpPr>
        <p:spPr bwMode="auto">
          <a:xfrm>
            <a:off x="3692526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9" name="Oval 70"/>
          <p:cNvSpPr>
            <a:spLocks noChangeArrowheads="1"/>
          </p:cNvSpPr>
          <p:nvPr/>
        </p:nvSpPr>
        <p:spPr bwMode="auto">
          <a:xfrm>
            <a:off x="3802064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30" name="Oval 71"/>
          <p:cNvSpPr>
            <a:spLocks noChangeArrowheads="1"/>
          </p:cNvSpPr>
          <p:nvPr/>
        </p:nvSpPr>
        <p:spPr bwMode="auto">
          <a:xfrm>
            <a:off x="3875089" y="37211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2919413" y="5645151"/>
            <a:ext cx="1898650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dirty="0"/>
              <a:t>在两个方向上都有小梯度的窗口</a:t>
            </a:r>
            <a:endParaRPr lang="en-US" dirty="0"/>
          </a:p>
        </p:txBody>
      </p:sp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2882900" y="3392489"/>
            <a:ext cx="1716088" cy="1387475"/>
          </a:xfrm>
          <a:prstGeom prst="ellipse">
            <a:avLst/>
          </a:prstGeom>
          <a:noFill/>
          <a:ln w="9525" algn="ctr">
            <a:solidFill>
              <a:srgbClr val="C00000"/>
            </a:solidFill>
            <a:prstDash val="sysDash"/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76" name="Straight Arrow Connector 75"/>
          <p:cNvCxnSpPr>
            <a:cxnSpLocks noChangeShapeType="1"/>
            <a:endCxn id="74" idx="4"/>
          </p:cNvCxnSpPr>
          <p:nvPr/>
        </p:nvCxnSpPr>
        <p:spPr bwMode="auto">
          <a:xfrm rot="16200000" flipV="1">
            <a:off x="3293269" y="5226844"/>
            <a:ext cx="912812" cy="190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arrow" w="med" len="med"/>
          </a:ln>
        </p:spPr>
      </p:cxnSp>
      <p:grpSp>
        <p:nvGrpSpPr>
          <p:cNvPr id="87" name="Group 86"/>
          <p:cNvGrpSpPr/>
          <p:nvPr/>
        </p:nvGrpSpPr>
        <p:grpSpPr bwMode="auto">
          <a:xfrm>
            <a:off x="4598989" y="3392489"/>
            <a:ext cx="2300287" cy="2910539"/>
            <a:chOff x="3074967" y="3392487"/>
            <a:chExt cx="2300319" cy="2910024"/>
          </a:xfrm>
        </p:grpSpPr>
        <p:sp>
          <p:nvSpPr>
            <p:cNvPr id="369744" name="Oval 78"/>
            <p:cNvSpPr>
              <a:spLocks noChangeArrowheads="1"/>
            </p:cNvSpPr>
            <p:nvPr/>
          </p:nvSpPr>
          <p:spPr bwMode="auto">
            <a:xfrm>
              <a:off x="3074967" y="3392487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9745" name="TextBox 79"/>
            <p:cNvSpPr txBox="1">
              <a:spLocks noChangeArrowheads="1"/>
            </p:cNvSpPr>
            <p:nvPr/>
          </p:nvSpPr>
          <p:spPr bwMode="auto">
            <a:xfrm>
              <a:off x="3476610" y="5656294"/>
              <a:ext cx="1898676" cy="64621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dirty="0">
                  <a:solidFill>
                    <a:srgbClr val="2A2B2E"/>
                  </a:solidFill>
                  <a:latin typeface="PingFang SC"/>
                </a:rPr>
                <a:t>大多是垂直边缘的窗口</a:t>
              </a:r>
            </a:p>
          </p:txBody>
        </p:sp>
        <p:cxnSp>
          <p:nvCxnSpPr>
            <p:cNvPr id="369746" name="Straight Arrow Connector 80"/>
            <p:cNvCxnSpPr>
              <a:cxnSpLocks noChangeShapeType="1"/>
            </p:cNvCxnSpPr>
            <p:nvPr/>
          </p:nvCxnSpPr>
          <p:spPr bwMode="auto">
            <a:xfrm rot="16200000" flipV="1">
              <a:off x="3668303" y="5263779"/>
              <a:ext cx="912825" cy="1825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arrow" w="med" len="med"/>
            </a:ln>
          </p:spPr>
        </p:cxnSp>
      </p:grpSp>
      <p:grpSp>
        <p:nvGrpSpPr>
          <p:cNvPr id="91" name="Group 90"/>
          <p:cNvGrpSpPr/>
          <p:nvPr/>
        </p:nvGrpSpPr>
        <p:grpSpPr bwMode="auto">
          <a:xfrm>
            <a:off x="1524001" y="909638"/>
            <a:ext cx="3148013" cy="2190750"/>
            <a:chOff x="0" y="909603"/>
            <a:chExt cx="3147993" cy="2190780"/>
          </a:xfrm>
        </p:grpSpPr>
        <p:sp>
          <p:nvSpPr>
            <p:cNvPr id="369740" name="Oval 82"/>
            <p:cNvSpPr>
              <a:spLocks noChangeArrowheads="1"/>
            </p:cNvSpPr>
            <p:nvPr/>
          </p:nvSpPr>
          <p:spPr bwMode="auto">
            <a:xfrm>
              <a:off x="1431882" y="1712889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grpSp>
          <p:nvGrpSpPr>
            <p:cNvPr id="369741" name="Group 85"/>
            <p:cNvGrpSpPr/>
            <p:nvPr/>
          </p:nvGrpSpPr>
          <p:grpSpPr bwMode="auto">
            <a:xfrm>
              <a:off x="0" y="909603"/>
              <a:ext cx="2162142" cy="1006480"/>
              <a:chOff x="0" y="909603"/>
              <a:chExt cx="2162142" cy="1006480"/>
            </a:xfrm>
          </p:grpSpPr>
          <p:sp>
            <p:nvSpPr>
              <p:cNvPr id="369742" name="TextBox 81"/>
              <p:cNvSpPr txBox="1">
                <a:spLocks noChangeArrowheads="1"/>
              </p:cNvSpPr>
              <p:nvPr/>
            </p:nvSpPr>
            <p:spPr bwMode="auto">
              <a:xfrm>
                <a:off x="0" y="909603"/>
                <a:ext cx="2162142" cy="6463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zh-CN" altLang="en-US" dirty="0">
                    <a:solidFill>
                      <a:srgbClr val="2A2B2E"/>
                    </a:solidFill>
                    <a:latin typeface="PingFang SC"/>
                  </a:rPr>
                  <a:t>大多是水平边缘的窗口</a:t>
                </a:r>
              </a:p>
            </p:txBody>
          </p:sp>
          <p:cxnSp>
            <p:nvCxnSpPr>
              <p:cNvPr id="369743" name="Straight Arrow Connector 84"/>
              <p:cNvCxnSpPr>
                <a:cxnSpLocks noChangeShapeType="1"/>
                <a:endCxn id="369740" idx="1"/>
              </p:cNvCxnSpPr>
              <p:nvPr/>
            </p:nvCxnSpPr>
            <p:spPr bwMode="auto">
              <a:xfrm>
                <a:off x="1212804" y="1530324"/>
                <a:ext cx="470397" cy="38575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tailEnd type="arrow" w="med" len="med"/>
              </a:ln>
            </p:spPr>
          </p:cxnSp>
        </p:grpSp>
      </p:grpSp>
      <p:grpSp>
        <p:nvGrpSpPr>
          <p:cNvPr id="90" name="Group 89"/>
          <p:cNvGrpSpPr/>
          <p:nvPr/>
        </p:nvGrpSpPr>
        <p:grpSpPr bwMode="auto">
          <a:xfrm>
            <a:off x="4525964" y="1201739"/>
            <a:ext cx="2884487" cy="1862137"/>
            <a:chOff x="3001941" y="1201707"/>
            <a:chExt cx="2884527" cy="1862163"/>
          </a:xfrm>
        </p:grpSpPr>
        <p:sp>
          <p:nvSpPr>
            <p:cNvPr id="369737" name="TextBox 76"/>
            <p:cNvSpPr txBox="1">
              <a:spLocks noChangeArrowheads="1"/>
            </p:cNvSpPr>
            <p:nvPr/>
          </p:nvSpPr>
          <p:spPr bwMode="auto">
            <a:xfrm>
              <a:off x="3987792" y="1201707"/>
              <a:ext cx="1898676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/>
                <a:t>Both</a:t>
              </a:r>
            </a:p>
          </p:txBody>
        </p:sp>
        <p:sp>
          <p:nvSpPr>
            <p:cNvPr id="369738" name="Oval 77"/>
            <p:cNvSpPr>
              <a:spLocks noChangeArrowheads="1"/>
            </p:cNvSpPr>
            <p:nvPr/>
          </p:nvSpPr>
          <p:spPr bwMode="auto">
            <a:xfrm>
              <a:off x="3001941" y="1676376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cxnSp>
          <p:nvCxnSpPr>
            <p:cNvPr id="369739" name="Straight Arrow Connector 88"/>
            <p:cNvCxnSpPr>
              <a:cxnSpLocks noChangeShapeType="1"/>
            </p:cNvCxnSpPr>
            <p:nvPr/>
          </p:nvCxnSpPr>
          <p:spPr bwMode="auto">
            <a:xfrm rot="5400000">
              <a:off x="4243384" y="1603350"/>
              <a:ext cx="182565" cy="10953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arrow" w="med" len="med"/>
            </a:ln>
          </p:spPr>
        </p:cxnSp>
      </p:grpSp>
      <p:sp>
        <p:nvSpPr>
          <p:cNvPr id="62" name="TextBox 1"/>
          <p:cNvSpPr txBox="1"/>
          <p:nvPr/>
        </p:nvSpPr>
        <p:spPr>
          <a:xfrm>
            <a:off x="1535793" y="6301443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 credit: Kristen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3" name="Title 1"/>
          <p:cNvSpPr>
            <a:spLocks noGrp="1"/>
          </p:cNvSpPr>
          <p:nvPr>
            <p:ph type="title"/>
          </p:nvPr>
        </p:nvSpPr>
        <p:spPr>
          <a:xfrm>
            <a:off x="1981200" y="179388"/>
            <a:ext cx="8229600" cy="1143000"/>
          </a:xfrm>
        </p:spPr>
        <p:txBody>
          <a:bodyPr/>
          <a:lstStyle/>
          <a:p>
            <a:r>
              <a:rPr lang="en-US" dirty="0" err="1"/>
              <a:t>滤波器组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57326"/>
            <a:ext cx="8229600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zh-CN" altLang="en-US" dirty="0"/>
              <a:t>我们之前的示例使用了两个滤波器，并生成了一个二维特征向量来描述窗口中的纹理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GB" altLang="zh-CN" dirty="0"/>
              <a:t>x</a:t>
            </a:r>
            <a:r>
              <a:rPr lang="zh-CN" altLang="en-US" dirty="0"/>
              <a:t>和</a:t>
            </a:r>
            <a:r>
              <a:rPr lang="en-GB" altLang="zh-CN" dirty="0"/>
              <a:t>y</a:t>
            </a:r>
            <a:r>
              <a:rPr lang="zh-CN" altLang="en-US" dirty="0"/>
              <a:t>方向的导数揭示了局部结构的一些信息。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zh-CN" altLang="en-US" dirty="0"/>
              <a:t>我们可以推广到应用多个（</a:t>
            </a:r>
            <a:r>
              <a:rPr lang="en-GB" altLang="zh-CN" dirty="0"/>
              <a:t>d</a:t>
            </a:r>
            <a:r>
              <a:rPr lang="zh-CN" altLang="en-US" dirty="0"/>
              <a:t>个）滤波器的集合：即“滤波器组”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zh-CN" altLang="en-US" dirty="0"/>
              <a:t>那么我们的特征向量将是</a:t>
            </a:r>
            <a:r>
              <a:rPr lang="en-GB" altLang="zh-CN" dirty="0"/>
              <a:t>d</a:t>
            </a:r>
            <a:r>
              <a:rPr lang="zh-CN" altLang="en-US" dirty="0"/>
              <a:t>维的。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zh-CN" altLang="en-US" dirty="0"/>
              <a:t>仍然可以在特征空间中考虑接近度和远离度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1" name="Title 1"/>
          <p:cNvSpPr>
            <a:spLocks noGrp="1"/>
          </p:cNvSpPr>
          <p:nvPr>
            <p:ph type="title"/>
          </p:nvPr>
        </p:nvSpPr>
        <p:spPr>
          <a:xfrm>
            <a:off x="1981200" y="142875"/>
            <a:ext cx="8229600" cy="1143000"/>
          </a:xfrm>
        </p:spPr>
        <p:txBody>
          <a:bodyPr/>
          <a:lstStyle/>
          <a:p>
            <a:r>
              <a:rPr lang="en-US" dirty="0" err="1"/>
              <a:t>滤波器组</a:t>
            </a:r>
            <a:endParaRPr lang="en-US" dirty="0"/>
          </a:p>
        </p:txBody>
      </p:sp>
      <p:sp>
        <p:nvSpPr>
          <p:cNvPr id="378882" name="Content Placeholder 2"/>
          <p:cNvSpPr>
            <a:spLocks noGrp="1"/>
          </p:cNvSpPr>
          <p:nvPr>
            <p:ph idx="1"/>
          </p:nvPr>
        </p:nvSpPr>
        <p:spPr>
          <a:xfrm>
            <a:off x="1679950" y="4043825"/>
            <a:ext cx="8229600" cy="2112963"/>
          </a:xfrm>
        </p:spPr>
        <p:txBody>
          <a:bodyPr>
            <a:normAutofit/>
          </a:bodyPr>
          <a:lstStyle/>
          <a:p>
            <a:r>
              <a:rPr lang="zh-CN" altLang="en-US" b="0" i="0" u="none" strike="noStrike" dirty="0">
                <a:solidFill>
                  <a:srgbClr val="05073B"/>
                </a:solidFill>
                <a:effectLst/>
                <a:latin typeface="-apple-system"/>
              </a:rPr>
              <a:t>在滤波器组中应包含哪些滤波器？</a:t>
            </a:r>
            <a:endParaRPr lang="en-US" dirty="0"/>
          </a:p>
          <a:p>
            <a:pPr lvl="1"/>
            <a:r>
              <a:rPr lang="zh-CN" altLang="en-US" dirty="0">
                <a:solidFill>
                  <a:srgbClr val="2A2B2E"/>
                </a:solidFill>
                <a:latin typeface="PingFang SC"/>
              </a:rPr>
              <a:t>通常，我们希望结合不同的尺度和方向，以及不同类型的模式。</a:t>
            </a:r>
            <a:r>
              <a:rPr lang="en-US" altLang="zh-CN" b="0" i="0" u="none" strike="noStrike" dirty="0">
                <a:solidFill>
                  <a:srgbClr val="2A2B2E"/>
                </a:solidFill>
                <a:effectLst/>
                <a:latin typeface="PingFang SC"/>
              </a:rPr>
              <a:t>				</a:t>
            </a:r>
            <a:endParaRPr lang="en-US" dirty="0"/>
          </a:p>
        </p:txBody>
      </p:sp>
      <p:pic>
        <p:nvPicPr>
          <p:cNvPr id="378883" name="Content Placeholder 3" descr="lmfilters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1420813"/>
            <a:ext cx="6832600" cy="231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884" name="TextBox 4"/>
          <p:cNvSpPr txBox="1">
            <a:spLocks noChangeArrowheads="1"/>
          </p:cNvSpPr>
          <p:nvPr/>
        </p:nvSpPr>
        <p:spPr bwMode="auto">
          <a:xfrm>
            <a:off x="2221682" y="6093296"/>
            <a:ext cx="7654739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err="1"/>
              <a:t>Matlab</a:t>
            </a:r>
            <a:r>
              <a:rPr lang="en-US" sz="2000" dirty="0"/>
              <a:t> code available for these examples: http://www.robots.ox.ac.uk/~vgg/research/texclass/filters.html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524000" y="2005014"/>
            <a:ext cx="102235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scales</a:t>
            </a:r>
          </a:p>
        </p:txBody>
      </p:sp>
      <p:sp>
        <p:nvSpPr>
          <p:cNvPr id="9" name="Left Brace 8"/>
          <p:cNvSpPr/>
          <p:nvPr/>
        </p:nvSpPr>
        <p:spPr bwMode="auto">
          <a:xfrm>
            <a:off x="2517775" y="1493839"/>
            <a:ext cx="292100" cy="1570037"/>
          </a:xfrm>
          <a:prstGeom prst="leftBrace">
            <a:avLst>
              <a:gd name="adj1" fmla="val 833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0" name="Left Brace 9"/>
          <p:cNvSpPr/>
          <p:nvPr/>
        </p:nvSpPr>
        <p:spPr bwMode="auto">
          <a:xfrm rot="5400000">
            <a:off x="4361657" y="-350043"/>
            <a:ext cx="328613" cy="3359150"/>
          </a:xfrm>
          <a:prstGeom prst="leftBrace">
            <a:avLst>
              <a:gd name="adj1" fmla="val 8329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028950" y="982664"/>
            <a:ext cx="2008188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orientations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05221" y="1968480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“Edges”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83495" y="1992955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“Bars”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8767" y="3209922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“Spots”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33575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梯度</a:t>
            </a:r>
            <a:r>
              <a:rPr lang="en-US" dirty="0"/>
              <a:t> -&gt; </a:t>
            </a:r>
            <a:r>
              <a:rPr lang="zh-CN" altLang="en-US" dirty="0"/>
              <a:t>边缘</a:t>
            </a:r>
            <a:endParaRPr lang="en-US" dirty="0"/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787526"/>
            <a:ext cx="8229600" cy="4525963"/>
          </a:xfrm>
        </p:spPr>
        <p:txBody>
          <a:bodyPr/>
          <a:lstStyle/>
          <a:p>
            <a:pPr>
              <a:spcAft>
                <a:spcPts val="600"/>
              </a:spcAft>
              <a:buNone/>
            </a:pPr>
            <a:r>
              <a:rPr lang="zh-CN" altLang="en-US" dirty="0"/>
              <a:t>主要边缘检测步骤</a:t>
            </a:r>
            <a:r>
              <a:rPr lang="en-US" dirty="0"/>
              <a:t>:</a:t>
            </a:r>
          </a:p>
          <a:p>
            <a:pPr>
              <a:spcAft>
                <a:spcPts val="600"/>
              </a:spcAft>
              <a:buNone/>
            </a:pPr>
            <a:r>
              <a:rPr lang="en-US" dirty="0"/>
              <a:t>1.</a:t>
            </a:r>
            <a:r>
              <a:rPr lang="zh-CN" altLang="en-US" dirty="0"/>
              <a:t>平滑：抑制噪声</a:t>
            </a:r>
            <a:endParaRPr lang="en-US" dirty="0"/>
          </a:p>
          <a:p>
            <a:pPr>
              <a:spcAft>
                <a:spcPts val="600"/>
              </a:spcAft>
              <a:buNone/>
            </a:pPr>
            <a:r>
              <a:rPr lang="en-US" dirty="0"/>
              <a:t>2.</a:t>
            </a:r>
            <a:r>
              <a:rPr lang="zh-CN" altLang="en-US" dirty="0"/>
              <a:t>边缘增强：对比度过滤</a:t>
            </a:r>
            <a:endParaRPr lang="en-US" dirty="0"/>
          </a:p>
          <a:p>
            <a:pPr>
              <a:spcAft>
                <a:spcPts val="600"/>
              </a:spcAft>
              <a:buNone/>
            </a:pPr>
            <a:r>
              <a:rPr lang="en-US" dirty="0"/>
              <a:t>3.</a:t>
            </a:r>
            <a:r>
              <a:rPr lang="zh-CN" altLang="en-US" dirty="0"/>
              <a:t>边缘定位</a:t>
            </a:r>
            <a:endParaRPr lang="en-US" dirty="0"/>
          </a:p>
          <a:p>
            <a:pPr marL="514350" lvl="1" indent="-57150">
              <a:spcAft>
                <a:spcPts val="600"/>
              </a:spcAft>
              <a:buNone/>
            </a:pPr>
            <a:r>
              <a:rPr lang="zh-CN" altLang="en-US" dirty="0"/>
              <a:t>确定滤波器输出中的哪些局部最大值实际上是边缘与噪声</a:t>
            </a:r>
            <a:endParaRPr lang="en-US" altLang="zh-CN" dirty="0"/>
          </a:p>
          <a:p>
            <a:pPr marL="514350" lvl="1" indent="-57150">
              <a:spcAft>
                <a:spcPts val="600"/>
              </a:spcAft>
              <a:buNone/>
            </a:pPr>
            <a:r>
              <a:rPr lang="zh-CN" altLang="en-US" dirty="0"/>
              <a:t>阈值，细化</a:t>
            </a:r>
            <a:endParaRPr lang="en-US" sz="2800" dirty="0"/>
          </a:p>
        </p:txBody>
      </p:sp>
      <p:pic>
        <p:nvPicPr>
          <p:cNvPr id="115716" name="Picture 6" descr="butterfly_gradient.jpg"/>
          <p:cNvPicPr>
            <a:picLocks noChangeAspect="1"/>
          </p:cNvPicPr>
          <p:nvPr/>
        </p:nvPicPr>
        <p:blipFill>
          <a:blip r:embed="rId3" cstate="print"/>
          <a:srcRect l="13873" t="7559" r="9860" b="10982"/>
          <a:stretch>
            <a:fillRect/>
          </a:stretch>
        </p:blipFill>
        <p:spPr bwMode="auto">
          <a:xfrm>
            <a:off x="1524001" y="0"/>
            <a:ext cx="1858963" cy="145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15364" y="1"/>
            <a:ext cx="205263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9804"/>
            <a:ext cx="8229600" cy="1143000"/>
          </a:xfrm>
        </p:spPr>
        <p:txBody>
          <a:bodyPr/>
          <a:lstStyle/>
          <a:p>
            <a:r>
              <a:rPr lang="en-US" dirty="0" err="1"/>
              <a:t>多元高斯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535793" y="2625715"/>
            <a:ext cx="3243358" cy="3633821"/>
            <a:chOff x="-65151" y="3027357"/>
            <a:chExt cx="3320302" cy="3669557"/>
          </a:xfrm>
        </p:grpSpPr>
        <p:pic>
          <p:nvPicPr>
            <p:cNvPr id="5" name="Picture 4" descr="isotropic_std9_mean0.jpg"/>
            <p:cNvPicPr>
              <a:picLocks noChangeAspect="1"/>
            </p:cNvPicPr>
            <p:nvPr/>
          </p:nvPicPr>
          <p:blipFill>
            <a:blip r:embed="rId3" cstate="print"/>
            <a:srcRect l="8985" r="6561" b="6478"/>
            <a:stretch>
              <a:fillRect/>
            </a:stretch>
          </p:blipFill>
          <p:spPr>
            <a:xfrm>
              <a:off x="-65151" y="3027357"/>
              <a:ext cx="3320302" cy="2349701"/>
            </a:xfrm>
            <a:prstGeom prst="rect">
              <a:avLst/>
            </a:prstGeom>
          </p:spPr>
        </p:pic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738135" y="5546754"/>
            <a:ext cx="1789137" cy="1150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711200" imgH="457200" progId="Equation.3">
                    <p:embed/>
                  </p:oleObj>
                </mc:Choice>
                <mc:Fallback>
                  <p:oleObj name="Equation" r:id="rId4" imgW="711200" imgH="457200" progId="Equation.3">
                    <p:embed/>
                    <p:pic>
                      <p:nvPicPr>
                        <p:cNvPr id="11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8135" y="5546754"/>
                          <a:ext cx="1789137" cy="11501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4"/>
          <p:cNvGrpSpPr/>
          <p:nvPr/>
        </p:nvGrpSpPr>
        <p:grpSpPr>
          <a:xfrm>
            <a:off x="4671994" y="2706640"/>
            <a:ext cx="3249657" cy="3541761"/>
            <a:chOff x="3147993" y="3173409"/>
            <a:chExt cx="3249657" cy="3541761"/>
          </a:xfrm>
        </p:grpSpPr>
        <p:pic>
          <p:nvPicPr>
            <p:cNvPr id="6" name="Picture 5" descr="anisotropic_diag_16_9_mean0.jpg"/>
            <p:cNvPicPr>
              <a:picLocks noChangeAspect="1"/>
            </p:cNvPicPr>
            <p:nvPr/>
          </p:nvPicPr>
          <p:blipFill>
            <a:blip r:embed="rId6" cstate="print"/>
            <a:srcRect l="9583" t="4686" r="7759" b="5337"/>
            <a:stretch>
              <a:fillRect/>
            </a:stretch>
          </p:blipFill>
          <p:spPr>
            <a:xfrm>
              <a:off x="3147993" y="3173409"/>
              <a:ext cx="3249657" cy="2260631"/>
            </a:xfrm>
            <a:prstGeom prst="rect">
              <a:avLst/>
            </a:prstGeom>
          </p:spPr>
        </p:pic>
        <p:graphicFrame>
          <p:nvGraphicFramePr>
            <p:cNvPr id="561157" name="Object 5"/>
            <p:cNvGraphicFramePr>
              <a:graphicFrameLocks noChangeAspect="1"/>
            </p:cNvGraphicFramePr>
            <p:nvPr/>
          </p:nvGraphicFramePr>
          <p:xfrm>
            <a:off x="3659175" y="5564233"/>
            <a:ext cx="1949450" cy="1150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774065" imgH="457200" progId="Equation.3">
                    <p:embed/>
                  </p:oleObj>
                </mc:Choice>
                <mc:Fallback>
                  <p:oleObj name="Equation" r:id="rId7" imgW="774065" imgH="457200" progId="Equation.3">
                    <p:embed/>
                    <p:pic>
                      <p:nvPicPr>
                        <p:cNvPr id="56115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9175" y="5564233"/>
                          <a:ext cx="1949450" cy="11509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5"/>
          <p:cNvGrpSpPr/>
          <p:nvPr/>
        </p:nvGrpSpPr>
        <p:grpSpPr>
          <a:xfrm>
            <a:off x="7958163" y="2684432"/>
            <a:ext cx="2628936" cy="3487769"/>
            <a:chOff x="6434163" y="3173409"/>
            <a:chExt cx="2628936" cy="3487769"/>
          </a:xfrm>
        </p:grpSpPr>
        <p:pic>
          <p:nvPicPr>
            <p:cNvPr id="561154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 l="55110" t="31985" r="17936" b="36500"/>
            <a:stretch>
              <a:fillRect/>
            </a:stretch>
          </p:blipFill>
          <p:spPr bwMode="auto">
            <a:xfrm>
              <a:off x="6434163" y="3173409"/>
              <a:ext cx="2628936" cy="2227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561158" name="Object 6"/>
            <p:cNvGraphicFramePr>
              <a:graphicFrameLocks noChangeAspect="1"/>
            </p:cNvGraphicFramePr>
            <p:nvPr/>
          </p:nvGraphicFramePr>
          <p:xfrm>
            <a:off x="6762780" y="5510241"/>
            <a:ext cx="1949450" cy="1150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774065" imgH="457200" progId="Equation.3">
                    <p:embed/>
                  </p:oleObj>
                </mc:Choice>
                <mc:Fallback>
                  <p:oleObj name="Equation" r:id="rId10" imgW="774065" imgH="457200" progId="Equation.3">
                    <p:embed/>
                    <p:pic>
                      <p:nvPicPr>
                        <p:cNvPr id="56115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62780" y="5510241"/>
                          <a:ext cx="1949450" cy="11509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561159" name="Picture 7"/>
          <p:cNvPicPr>
            <a:picLocks noChangeAspect="1" noChangeArrowheads="1"/>
          </p:cNvPicPr>
          <p:nvPr/>
        </p:nvPicPr>
        <p:blipFill>
          <a:blip r:embed="rId12" cstate="print"/>
          <a:srcRect l="9195" t="40701" r="3125" b="43284"/>
          <a:stretch>
            <a:fillRect/>
          </a:stretch>
        </p:blipFill>
        <p:spPr bwMode="auto">
          <a:xfrm>
            <a:off x="1860493" y="1165195"/>
            <a:ext cx="8551917" cy="1131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"/>
          <p:cNvSpPr txBox="1"/>
          <p:nvPr/>
        </p:nvSpPr>
        <p:spPr>
          <a:xfrm>
            <a:off x="1535793" y="6301443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 credit: Kristen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terban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2601" y="495300"/>
            <a:ext cx="8658225" cy="6591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dirty="0" err="1"/>
              <a:t>滤波器组</a:t>
            </a:r>
            <a:endParaRPr 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1535793" y="6301443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 credit: Kristen Grauman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46348"/>
            <a:ext cx="82296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0" i="0" u="none" strike="noStrike" dirty="0">
                <a:solidFill>
                  <a:srgbClr val="05073B"/>
                </a:solidFill>
                <a:effectLst/>
                <a:latin typeface="-apple-system"/>
              </a:rPr>
              <a:t>用平均绝对响应（</a:t>
            </a:r>
            <a:r>
              <a:rPr lang="en-US" altLang="zh-CN" b="0" i="0" u="none" strike="noStrike" dirty="0">
                <a:solidFill>
                  <a:srgbClr val="05073B"/>
                </a:solidFill>
                <a:effectLst/>
                <a:latin typeface="-apple-system"/>
              </a:rPr>
              <a:t>abs</a:t>
            </a:r>
            <a:r>
              <a:rPr lang="zh-CN" altLang="en-US" b="0" i="0" u="none" strike="noStrike" dirty="0">
                <a:solidFill>
                  <a:srgbClr val="05073B"/>
                </a:solidFill>
                <a:effectLst/>
                <a:latin typeface="-apple-system"/>
              </a:rPr>
              <a:t>）来表示纹理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 cstate="print"/>
          <a:srcRect l="9259" t="56296" r="29630" b="25926"/>
          <a:stretch>
            <a:fillRect/>
          </a:stretch>
        </p:blipFill>
        <p:spPr bwMode="auto">
          <a:xfrm>
            <a:off x="3962400" y="3200400"/>
            <a:ext cx="47244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2" cstate="print"/>
          <a:srcRect l="7407" t="14815" r="27779" b="58517"/>
          <a:stretch>
            <a:fillRect/>
          </a:stretch>
        </p:blipFill>
        <p:spPr bwMode="auto">
          <a:xfrm>
            <a:off x="3962401" y="1676400"/>
            <a:ext cx="474186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2895600"/>
            <a:ext cx="1371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0" name="Picture 3"/>
          <p:cNvPicPr>
            <a:picLocks noChangeAspect="1" noChangeArrowheads="1"/>
          </p:cNvPicPr>
          <p:nvPr/>
        </p:nvPicPr>
        <p:blipFill>
          <a:blip r:embed="rId4" cstate="print"/>
          <a:srcRect l="7407" t="56296" r="29630" b="25926"/>
          <a:stretch>
            <a:fillRect/>
          </a:stretch>
        </p:blipFill>
        <p:spPr bwMode="auto">
          <a:xfrm>
            <a:off x="3962400" y="4419600"/>
            <a:ext cx="4749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1" name="Picture 4" descr="C:\Documents and Settings\Derek Hoiem\My Documents\Classes\Spring10 - Computer Vision\figs6\T01_0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9800" y="4267201"/>
            <a:ext cx="13589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2" name="Picture 5"/>
          <p:cNvPicPr>
            <a:picLocks noChangeAspect="1" noChangeArrowheads="1"/>
          </p:cNvPicPr>
          <p:nvPr/>
        </p:nvPicPr>
        <p:blipFill>
          <a:blip r:embed="rId6" cstate="print"/>
          <a:srcRect l="7407" t="59259" r="29630" b="20000"/>
          <a:stretch>
            <a:fillRect/>
          </a:stretch>
        </p:blipFill>
        <p:spPr bwMode="auto">
          <a:xfrm>
            <a:off x="3916363" y="5562600"/>
            <a:ext cx="48117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3" name="Picture 6" descr="C:\Documents and Settings\Derek Hoiem\My Documents\Classes\Spring10 - Computer Vision\figs6\T09_0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09800" y="5562600"/>
            <a:ext cx="132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4" name="TextBox 12"/>
          <p:cNvSpPr txBox="1">
            <a:spLocks noChangeArrowheads="1"/>
          </p:cNvSpPr>
          <p:nvPr/>
        </p:nvSpPr>
        <p:spPr bwMode="auto">
          <a:xfrm>
            <a:off x="5495131" y="6541295"/>
            <a:ext cx="16764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平均</a:t>
            </a:r>
            <a:r>
              <a:rPr lang="en-US" dirty="0">
                <a:solidFill>
                  <a:prstClr val="black"/>
                </a:solidFill>
              </a:rPr>
              <a:t> abs </a:t>
            </a:r>
            <a:r>
              <a:rPr lang="en-US" dirty="0" err="1">
                <a:solidFill>
                  <a:prstClr val="black"/>
                </a:solidFill>
              </a:rPr>
              <a:t>响应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7595" name="TextBox 13"/>
          <p:cNvSpPr txBox="1">
            <a:spLocks noChangeArrowheads="1"/>
          </p:cNvSpPr>
          <p:nvPr/>
        </p:nvSpPr>
        <p:spPr bwMode="auto">
          <a:xfrm>
            <a:off x="5026819" y="1306512"/>
            <a:ext cx="2590800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dirty="0" err="1">
                <a:solidFill>
                  <a:prstClr val="black"/>
                </a:solidFill>
              </a:rPr>
              <a:t>滤波器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15400" y="64886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Derek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Hoiem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pital_filter38_magnitude_Sqr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9831" y="398421"/>
            <a:ext cx="5942019" cy="6138706"/>
          </a:xfrm>
          <a:prstGeom prst="rect">
            <a:avLst/>
          </a:prstGeom>
        </p:spPr>
      </p:pic>
      <p:pic>
        <p:nvPicPr>
          <p:cNvPr id="6" name="Picture 5" descr="filterbank.jpg"/>
          <p:cNvPicPr>
            <a:picLocks noChangeAspect="1"/>
          </p:cNvPicPr>
          <p:nvPr/>
        </p:nvPicPr>
        <p:blipFill>
          <a:blip r:embed="rId4" cstate="print"/>
          <a:srcRect l="9699" t="5540" r="7644" b="19122"/>
          <a:stretch>
            <a:fillRect/>
          </a:stretch>
        </p:blipFill>
        <p:spPr>
          <a:xfrm>
            <a:off x="7931674" y="361908"/>
            <a:ext cx="2736327" cy="18986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169026" y="3355975"/>
            <a:ext cx="146052" cy="182565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86780" y="2917819"/>
            <a:ext cx="3245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[r1, r2, …, r38]</a:t>
            </a:r>
          </a:p>
        </p:txBody>
      </p:sp>
      <p:cxnSp>
        <p:nvCxnSpPr>
          <p:cNvPr id="11" name="Straight Arrow Connector 10"/>
          <p:cNvCxnSpPr>
            <a:endCxn id="8" idx="3"/>
          </p:cNvCxnSpPr>
          <p:nvPr/>
        </p:nvCxnSpPr>
        <p:spPr bwMode="auto">
          <a:xfrm rot="10800000" flipV="1">
            <a:off x="6315080" y="3209922"/>
            <a:ext cx="2008215" cy="23733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8278906" y="3648078"/>
            <a:ext cx="2417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A2B2E"/>
                </a:solidFill>
                <a:latin typeface="PingFang SC"/>
              </a:rPr>
              <a:t>我们可以从每个像素的响应列表中形成一个特征向量。</a:t>
            </a:r>
            <a:endParaRPr lang="en-US" sz="2400" dirty="0"/>
          </a:p>
        </p:txBody>
      </p:sp>
      <p:sp>
        <p:nvSpPr>
          <p:cNvPr id="10" name="TextBox 1"/>
          <p:cNvSpPr txBox="1"/>
          <p:nvPr/>
        </p:nvSpPr>
        <p:spPr>
          <a:xfrm>
            <a:off x="8944976" y="6233180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 credit: Kristen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d-</a:t>
            </a:r>
            <a:r>
              <a:rPr lang="en-US" dirty="0" err="1"/>
              <a:t>维</a:t>
            </a:r>
            <a:r>
              <a:rPr lang="zh-CN" altLang="en-US" dirty="0"/>
              <a:t> 特征</a:t>
            </a:r>
            <a:endParaRPr lang="en-US" dirty="0"/>
          </a:p>
        </p:txBody>
      </p:sp>
      <p:sp>
        <p:nvSpPr>
          <p:cNvPr id="116" name="TextBox 115"/>
          <p:cNvSpPr txBox="1">
            <a:spLocks noChangeArrowheads="1"/>
          </p:cNvSpPr>
          <p:nvPr/>
        </p:nvSpPr>
        <p:spPr bwMode="auto">
          <a:xfrm>
            <a:off x="7848600" y="4706939"/>
            <a:ext cx="1460500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000000"/>
                </a:solidFill>
                <a:latin typeface="Arial" panose="020B0604020202020204" pitchFamily="34" charset="0"/>
              </a:rPr>
              <a:t>. . .</a:t>
            </a:r>
          </a:p>
        </p:txBody>
      </p:sp>
      <p:grpSp>
        <p:nvGrpSpPr>
          <p:cNvPr id="2" name="Group 77"/>
          <p:cNvGrpSpPr>
            <a:grpSpLocks noChangeAspect="1"/>
          </p:cNvGrpSpPr>
          <p:nvPr/>
        </p:nvGrpSpPr>
        <p:grpSpPr bwMode="auto">
          <a:xfrm>
            <a:off x="2043114" y="3794125"/>
            <a:ext cx="5329237" cy="2641086"/>
            <a:chOff x="446088" y="2187575"/>
            <a:chExt cx="6937375" cy="3438333"/>
          </a:xfrm>
        </p:grpSpPr>
        <p:grpSp>
          <p:nvGrpSpPr>
            <p:cNvPr id="3" name="Group 113"/>
            <p:cNvGrpSpPr/>
            <p:nvPr/>
          </p:nvGrpSpPr>
          <p:grpSpPr bwMode="auto">
            <a:xfrm>
              <a:off x="446088" y="2260600"/>
              <a:ext cx="3103562" cy="2733675"/>
              <a:chOff x="1176291" y="2260584"/>
              <a:chExt cx="3103605" cy="2734273"/>
            </a:xfrm>
          </p:grpSpPr>
          <p:cxnSp>
            <p:nvCxnSpPr>
              <p:cNvPr id="3118" name="Straight Arrow Connector 3"/>
              <p:cNvCxnSpPr>
                <a:cxnSpLocks noChangeShapeType="1"/>
              </p:cNvCxnSpPr>
              <p:nvPr/>
            </p:nvCxnSpPr>
            <p:spPr bwMode="auto">
              <a:xfrm>
                <a:off x="1176291" y="4958344"/>
                <a:ext cx="3103605" cy="1588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tailEnd type="arrow" w="med" len="med"/>
              </a:ln>
            </p:spPr>
          </p:cxnSp>
          <p:cxnSp>
            <p:nvCxnSpPr>
              <p:cNvPr id="3119" name="Straight Arrow Connector 4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-173896" y="3643082"/>
                <a:ext cx="2701962" cy="1588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tailEnd type="arrow" w="med" len="med"/>
              </a:ln>
            </p:spPr>
          </p:cxnSp>
          <p:grpSp>
            <p:nvGrpSpPr>
              <p:cNvPr id="4" name="Group 43"/>
              <p:cNvGrpSpPr/>
              <p:nvPr/>
            </p:nvGrpSpPr>
            <p:grpSpPr bwMode="auto">
              <a:xfrm>
                <a:off x="1468395" y="2297097"/>
                <a:ext cx="2373345" cy="1935189"/>
                <a:chOff x="1760499" y="1968480"/>
                <a:chExt cx="2373345" cy="1935189"/>
              </a:xfrm>
            </p:grpSpPr>
            <p:sp>
              <p:nvSpPr>
                <p:cNvPr id="3149" name="Oval 8"/>
                <p:cNvSpPr>
                  <a:spLocks noChangeArrowheads="1"/>
                </p:cNvSpPr>
                <p:nvPr/>
              </p:nvSpPr>
              <p:spPr bwMode="auto">
                <a:xfrm>
                  <a:off x="1760499" y="3136896"/>
                  <a:ext cx="219078" cy="255591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50" name="Oval 9"/>
                <p:cNvSpPr>
                  <a:spLocks noChangeArrowheads="1"/>
                </p:cNvSpPr>
                <p:nvPr/>
              </p:nvSpPr>
              <p:spPr bwMode="auto">
                <a:xfrm>
                  <a:off x="3476610" y="3648078"/>
                  <a:ext cx="219078" cy="255591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51" name="Oval 10"/>
                <p:cNvSpPr>
                  <a:spLocks noChangeArrowheads="1"/>
                </p:cNvSpPr>
                <p:nvPr/>
              </p:nvSpPr>
              <p:spPr bwMode="auto">
                <a:xfrm>
                  <a:off x="3914766" y="1968480"/>
                  <a:ext cx="219078" cy="255591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21" name="Oval 11"/>
              <p:cNvSpPr>
                <a:spLocks noChangeArrowheads="1"/>
              </p:cNvSpPr>
              <p:nvPr/>
            </p:nvSpPr>
            <p:spPr bwMode="auto">
              <a:xfrm>
                <a:off x="3330558" y="2260584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22" name="Oval 12"/>
              <p:cNvSpPr>
                <a:spLocks noChangeArrowheads="1"/>
              </p:cNvSpPr>
              <p:nvPr/>
            </p:nvSpPr>
            <p:spPr bwMode="auto">
              <a:xfrm>
                <a:off x="3440097" y="2589201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23" name="Oval 13"/>
              <p:cNvSpPr>
                <a:spLocks noChangeArrowheads="1"/>
              </p:cNvSpPr>
              <p:nvPr/>
            </p:nvSpPr>
            <p:spPr bwMode="auto">
              <a:xfrm>
                <a:off x="3367071" y="4268799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24" name="Oval 14"/>
              <p:cNvSpPr>
                <a:spLocks noChangeArrowheads="1"/>
              </p:cNvSpPr>
              <p:nvPr/>
            </p:nvSpPr>
            <p:spPr bwMode="auto">
              <a:xfrm>
                <a:off x="1504908" y="2552688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25" name="Oval 15"/>
              <p:cNvSpPr>
                <a:spLocks noChangeArrowheads="1"/>
              </p:cNvSpPr>
              <p:nvPr/>
            </p:nvSpPr>
            <p:spPr bwMode="auto">
              <a:xfrm>
                <a:off x="1797012" y="288130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26" name="Oval 16"/>
              <p:cNvSpPr>
                <a:spLocks noChangeArrowheads="1"/>
              </p:cNvSpPr>
              <p:nvPr/>
            </p:nvSpPr>
            <p:spPr bwMode="auto">
              <a:xfrm>
                <a:off x="3586149" y="4086234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27" name="Oval 17"/>
              <p:cNvSpPr>
                <a:spLocks noChangeArrowheads="1"/>
              </p:cNvSpPr>
              <p:nvPr/>
            </p:nvSpPr>
            <p:spPr bwMode="auto">
              <a:xfrm>
                <a:off x="1431882" y="4268799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28" name="Oval 18"/>
              <p:cNvSpPr>
                <a:spLocks noChangeArrowheads="1"/>
              </p:cNvSpPr>
              <p:nvPr/>
            </p:nvSpPr>
            <p:spPr bwMode="auto">
              <a:xfrm>
                <a:off x="1723986" y="4597416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29" name="Oval 19"/>
              <p:cNvSpPr>
                <a:spLocks noChangeArrowheads="1"/>
              </p:cNvSpPr>
              <p:nvPr/>
            </p:nvSpPr>
            <p:spPr bwMode="auto">
              <a:xfrm>
                <a:off x="1797012" y="4268799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30" name="Oval 20"/>
              <p:cNvSpPr>
                <a:spLocks noChangeArrowheads="1"/>
              </p:cNvSpPr>
              <p:nvPr/>
            </p:nvSpPr>
            <p:spPr bwMode="auto">
              <a:xfrm>
                <a:off x="1906551" y="4487877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31" name="Oval 21"/>
              <p:cNvSpPr>
                <a:spLocks noChangeArrowheads="1"/>
              </p:cNvSpPr>
              <p:nvPr/>
            </p:nvSpPr>
            <p:spPr bwMode="auto">
              <a:xfrm>
                <a:off x="1358856" y="4640277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32" name="Oval 22"/>
              <p:cNvSpPr>
                <a:spLocks noChangeArrowheads="1"/>
              </p:cNvSpPr>
              <p:nvPr/>
            </p:nvSpPr>
            <p:spPr bwMode="auto">
              <a:xfrm>
                <a:off x="1577934" y="4414851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33" name="Oval 23"/>
              <p:cNvSpPr>
                <a:spLocks noChangeArrowheads="1"/>
              </p:cNvSpPr>
              <p:nvPr/>
            </p:nvSpPr>
            <p:spPr bwMode="auto">
              <a:xfrm>
                <a:off x="1650960" y="4086234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34" name="Oval 24"/>
              <p:cNvSpPr>
                <a:spLocks noChangeArrowheads="1"/>
              </p:cNvSpPr>
              <p:nvPr/>
            </p:nvSpPr>
            <p:spPr bwMode="auto">
              <a:xfrm>
                <a:off x="1979577" y="434182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35" name="Oval 25"/>
              <p:cNvSpPr>
                <a:spLocks noChangeArrowheads="1"/>
              </p:cNvSpPr>
              <p:nvPr/>
            </p:nvSpPr>
            <p:spPr bwMode="auto">
              <a:xfrm>
                <a:off x="1395369" y="415926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36" name="Oval 26"/>
              <p:cNvSpPr>
                <a:spLocks noChangeArrowheads="1"/>
              </p:cNvSpPr>
              <p:nvPr/>
            </p:nvSpPr>
            <p:spPr bwMode="auto">
              <a:xfrm>
                <a:off x="1760499" y="2589201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37" name="Oval 27"/>
              <p:cNvSpPr>
                <a:spLocks noChangeArrowheads="1"/>
              </p:cNvSpPr>
              <p:nvPr/>
            </p:nvSpPr>
            <p:spPr bwMode="auto">
              <a:xfrm>
                <a:off x="1468395" y="233361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38" name="Oval 28"/>
              <p:cNvSpPr>
                <a:spLocks noChangeArrowheads="1"/>
              </p:cNvSpPr>
              <p:nvPr/>
            </p:nvSpPr>
            <p:spPr bwMode="auto">
              <a:xfrm>
                <a:off x="3519471" y="4421199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39" name="Oval 29"/>
              <p:cNvSpPr>
                <a:spLocks noChangeArrowheads="1"/>
              </p:cNvSpPr>
              <p:nvPr/>
            </p:nvSpPr>
            <p:spPr bwMode="auto">
              <a:xfrm>
                <a:off x="1541421" y="2771766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0" name="Oval 30"/>
              <p:cNvSpPr>
                <a:spLocks noChangeArrowheads="1"/>
              </p:cNvSpPr>
              <p:nvPr/>
            </p:nvSpPr>
            <p:spPr bwMode="auto">
              <a:xfrm>
                <a:off x="1949412" y="434182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1" name="Oval 31"/>
              <p:cNvSpPr>
                <a:spLocks noChangeArrowheads="1"/>
              </p:cNvSpPr>
              <p:nvPr/>
            </p:nvSpPr>
            <p:spPr bwMode="auto">
              <a:xfrm>
                <a:off x="2058951" y="4560903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2" name="Oval 32"/>
              <p:cNvSpPr>
                <a:spLocks noChangeArrowheads="1"/>
              </p:cNvSpPr>
              <p:nvPr/>
            </p:nvSpPr>
            <p:spPr bwMode="auto">
              <a:xfrm>
                <a:off x="2131977" y="4414851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3" name="Oval 33"/>
              <p:cNvSpPr>
                <a:spLocks noChangeArrowheads="1"/>
              </p:cNvSpPr>
              <p:nvPr/>
            </p:nvSpPr>
            <p:spPr bwMode="auto">
              <a:xfrm>
                <a:off x="1723986" y="3903669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4" name="Oval 34"/>
              <p:cNvSpPr>
                <a:spLocks noChangeArrowheads="1"/>
              </p:cNvSpPr>
              <p:nvPr/>
            </p:nvSpPr>
            <p:spPr bwMode="auto">
              <a:xfrm>
                <a:off x="1833525" y="4122747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5" name="Oval 35"/>
              <p:cNvSpPr>
                <a:spLocks noChangeArrowheads="1"/>
              </p:cNvSpPr>
              <p:nvPr/>
            </p:nvSpPr>
            <p:spPr bwMode="auto">
              <a:xfrm>
                <a:off x="1906551" y="397669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6" name="Oval 36"/>
              <p:cNvSpPr>
                <a:spLocks noChangeArrowheads="1"/>
              </p:cNvSpPr>
              <p:nvPr/>
            </p:nvSpPr>
            <p:spPr bwMode="auto">
              <a:xfrm>
                <a:off x="1876386" y="397669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7" name="Oval 37"/>
              <p:cNvSpPr>
                <a:spLocks noChangeArrowheads="1"/>
              </p:cNvSpPr>
              <p:nvPr/>
            </p:nvSpPr>
            <p:spPr bwMode="auto">
              <a:xfrm>
                <a:off x="1985925" y="4195773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8" name="Oval 38"/>
              <p:cNvSpPr>
                <a:spLocks noChangeArrowheads="1"/>
              </p:cNvSpPr>
              <p:nvPr/>
            </p:nvSpPr>
            <p:spPr bwMode="auto">
              <a:xfrm>
                <a:off x="2058951" y="4049721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" name="Group 114"/>
            <p:cNvGrpSpPr/>
            <p:nvPr/>
          </p:nvGrpSpPr>
          <p:grpSpPr bwMode="auto">
            <a:xfrm>
              <a:off x="4279900" y="2187575"/>
              <a:ext cx="3103563" cy="2811463"/>
              <a:chOff x="5338773" y="2187558"/>
              <a:chExt cx="3103605" cy="2811501"/>
            </a:xfrm>
          </p:grpSpPr>
          <p:cxnSp>
            <p:nvCxnSpPr>
              <p:cNvPr id="3083" name="Straight Arrow Connector 44"/>
              <p:cNvCxnSpPr>
                <a:cxnSpLocks noChangeShapeType="1"/>
              </p:cNvCxnSpPr>
              <p:nvPr/>
            </p:nvCxnSpPr>
            <p:spPr bwMode="auto">
              <a:xfrm>
                <a:off x="5338773" y="4962546"/>
                <a:ext cx="3103605" cy="1588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tailEnd type="arrow" w="med" len="med"/>
              </a:ln>
            </p:spPr>
          </p:cxnSp>
          <p:cxnSp>
            <p:nvCxnSpPr>
              <p:cNvPr id="3084" name="Straight Arrow Connector 45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3988586" y="3647284"/>
                <a:ext cx="2701962" cy="1588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tailEnd type="arrow" w="med" len="med"/>
              </a:ln>
            </p:spPr>
          </p:cxnSp>
          <p:grpSp>
            <p:nvGrpSpPr>
              <p:cNvPr id="6" name="Group 43"/>
              <p:cNvGrpSpPr/>
              <p:nvPr/>
            </p:nvGrpSpPr>
            <p:grpSpPr bwMode="auto">
              <a:xfrm>
                <a:off x="5740416" y="2187558"/>
                <a:ext cx="2373345" cy="1935189"/>
                <a:chOff x="1760499" y="1968480"/>
                <a:chExt cx="2373345" cy="1935189"/>
              </a:xfrm>
            </p:grpSpPr>
            <p:sp>
              <p:nvSpPr>
                <p:cNvPr id="3115" name="Oval 82"/>
                <p:cNvSpPr>
                  <a:spLocks noChangeArrowheads="1"/>
                </p:cNvSpPr>
                <p:nvPr/>
              </p:nvSpPr>
              <p:spPr bwMode="auto">
                <a:xfrm>
                  <a:off x="1760499" y="3136896"/>
                  <a:ext cx="219078" cy="255591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16" name="Oval 83"/>
                <p:cNvSpPr>
                  <a:spLocks noChangeArrowheads="1"/>
                </p:cNvSpPr>
                <p:nvPr/>
              </p:nvSpPr>
              <p:spPr bwMode="auto">
                <a:xfrm>
                  <a:off x="3476610" y="3648078"/>
                  <a:ext cx="219078" cy="255591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17" name="Oval 84"/>
                <p:cNvSpPr>
                  <a:spLocks noChangeArrowheads="1"/>
                </p:cNvSpPr>
                <p:nvPr/>
              </p:nvSpPr>
              <p:spPr bwMode="auto">
                <a:xfrm>
                  <a:off x="3914766" y="1968480"/>
                  <a:ext cx="219078" cy="255591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086" name="Oval 85"/>
              <p:cNvSpPr>
                <a:spLocks noChangeArrowheads="1"/>
              </p:cNvSpPr>
              <p:nvPr/>
            </p:nvSpPr>
            <p:spPr bwMode="auto">
              <a:xfrm>
                <a:off x="7164423" y="233361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87" name="Oval 86"/>
              <p:cNvSpPr>
                <a:spLocks noChangeArrowheads="1"/>
              </p:cNvSpPr>
              <p:nvPr/>
            </p:nvSpPr>
            <p:spPr bwMode="auto">
              <a:xfrm>
                <a:off x="7273962" y="2662227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88" name="Oval 87"/>
              <p:cNvSpPr>
                <a:spLocks noChangeArrowheads="1"/>
              </p:cNvSpPr>
              <p:nvPr/>
            </p:nvSpPr>
            <p:spPr bwMode="auto">
              <a:xfrm>
                <a:off x="7639092" y="415926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89" name="Oval 88"/>
              <p:cNvSpPr>
                <a:spLocks noChangeArrowheads="1"/>
              </p:cNvSpPr>
              <p:nvPr/>
            </p:nvSpPr>
            <p:spPr bwMode="auto">
              <a:xfrm>
                <a:off x="6945345" y="3027357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0" name="Oval 89"/>
              <p:cNvSpPr>
                <a:spLocks noChangeArrowheads="1"/>
              </p:cNvSpPr>
              <p:nvPr/>
            </p:nvSpPr>
            <p:spPr bwMode="auto">
              <a:xfrm>
                <a:off x="7237449" y="3355974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1" name="Oval 90"/>
              <p:cNvSpPr>
                <a:spLocks noChangeArrowheads="1"/>
              </p:cNvSpPr>
              <p:nvPr/>
            </p:nvSpPr>
            <p:spPr bwMode="auto">
              <a:xfrm>
                <a:off x="7858170" y="397669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2" name="Oval 91"/>
              <p:cNvSpPr>
                <a:spLocks noChangeArrowheads="1"/>
              </p:cNvSpPr>
              <p:nvPr/>
            </p:nvSpPr>
            <p:spPr bwMode="auto">
              <a:xfrm>
                <a:off x="5703903" y="415926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3" name="Oval 92"/>
              <p:cNvSpPr>
                <a:spLocks noChangeArrowheads="1"/>
              </p:cNvSpPr>
              <p:nvPr/>
            </p:nvSpPr>
            <p:spPr bwMode="auto">
              <a:xfrm>
                <a:off x="5996007" y="4487877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4" name="Oval 93"/>
              <p:cNvSpPr>
                <a:spLocks noChangeArrowheads="1"/>
              </p:cNvSpPr>
              <p:nvPr/>
            </p:nvSpPr>
            <p:spPr bwMode="auto">
              <a:xfrm>
                <a:off x="6069033" y="415926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5" name="Oval 95"/>
              <p:cNvSpPr>
                <a:spLocks noChangeArrowheads="1"/>
              </p:cNvSpPr>
              <p:nvPr/>
            </p:nvSpPr>
            <p:spPr bwMode="auto">
              <a:xfrm>
                <a:off x="5630877" y="4530738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6" name="Oval 96"/>
              <p:cNvSpPr>
                <a:spLocks noChangeArrowheads="1"/>
              </p:cNvSpPr>
              <p:nvPr/>
            </p:nvSpPr>
            <p:spPr bwMode="auto">
              <a:xfrm>
                <a:off x="5849955" y="4305312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7" name="Oval 97"/>
              <p:cNvSpPr>
                <a:spLocks noChangeArrowheads="1"/>
              </p:cNvSpPr>
              <p:nvPr/>
            </p:nvSpPr>
            <p:spPr bwMode="auto">
              <a:xfrm>
                <a:off x="5922981" y="397669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8" name="Oval 99"/>
              <p:cNvSpPr>
                <a:spLocks noChangeArrowheads="1"/>
              </p:cNvSpPr>
              <p:nvPr/>
            </p:nvSpPr>
            <p:spPr bwMode="auto">
              <a:xfrm>
                <a:off x="5667390" y="4049721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9" name="Oval 100"/>
              <p:cNvSpPr>
                <a:spLocks noChangeArrowheads="1"/>
              </p:cNvSpPr>
              <p:nvPr/>
            </p:nvSpPr>
            <p:spPr bwMode="auto">
              <a:xfrm>
                <a:off x="7200936" y="306387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0" name="Oval 101"/>
              <p:cNvSpPr>
                <a:spLocks noChangeArrowheads="1"/>
              </p:cNvSpPr>
              <p:nvPr/>
            </p:nvSpPr>
            <p:spPr bwMode="auto">
              <a:xfrm>
                <a:off x="7310475" y="3173409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1" name="Oval 102"/>
              <p:cNvSpPr>
                <a:spLocks noChangeArrowheads="1"/>
              </p:cNvSpPr>
              <p:nvPr/>
            </p:nvSpPr>
            <p:spPr bwMode="auto">
              <a:xfrm>
                <a:off x="5922981" y="2844792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2" name="Oval 103"/>
              <p:cNvSpPr>
                <a:spLocks noChangeArrowheads="1"/>
              </p:cNvSpPr>
              <p:nvPr/>
            </p:nvSpPr>
            <p:spPr bwMode="auto">
              <a:xfrm>
                <a:off x="6981858" y="324643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3" name="Oval 107"/>
              <p:cNvSpPr>
                <a:spLocks noChangeArrowheads="1"/>
              </p:cNvSpPr>
              <p:nvPr/>
            </p:nvSpPr>
            <p:spPr bwMode="auto">
              <a:xfrm>
                <a:off x="5996007" y="379413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4" name="Oval 109"/>
              <p:cNvSpPr>
                <a:spLocks noChangeArrowheads="1"/>
              </p:cNvSpPr>
              <p:nvPr/>
            </p:nvSpPr>
            <p:spPr bwMode="auto">
              <a:xfrm>
                <a:off x="6178572" y="3867156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5" name="Oval 110"/>
              <p:cNvSpPr>
                <a:spLocks noChangeArrowheads="1"/>
              </p:cNvSpPr>
              <p:nvPr/>
            </p:nvSpPr>
            <p:spPr bwMode="auto">
              <a:xfrm>
                <a:off x="6148407" y="3867156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cxnSp>
            <p:nvCxnSpPr>
              <p:cNvPr id="3106" name="Straight Arrow Connector 46"/>
              <p:cNvCxnSpPr>
                <a:cxnSpLocks noChangeShapeType="1"/>
              </p:cNvCxnSpPr>
              <p:nvPr/>
            </p:nvCxnSpPr>
            <p:spPr bwMode="auto">
              <a:xfrm flipV="1">
                <a:off x="5338773" y="3063870"/>
                <a:ext cx="2482884" cy="1935189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tailEnd type="arrow" w="med" len="med"/>
              </a:ln>
            </p:spPr>
          </p:cxnSp>
          <p:sp>
            <p:nvSpPr>
              <p:cNvPr id="3107" name="Oval 94"/>
              <p:cNvSpPr>
                <a:spLocks noChangeArrowheads="1"/>
              </p:cNvSpPr>
              <p:nvPr/>
            </p:nvSpPr>
            <p:spPr bwMode="auto">
              <a:xfrm>
                <a:off x="6178572" y="4378338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8" name="Oval 98"/>
              <p:cNvSpPr>
                <a:spLocks noChangeArrowheads="1"/>
              </p:cNvSpPr>
              <p:nvPr/>
            </p:nvSpPr>
            <p:spPr bwMode="auto">
              <a:xfrm>
                <a:off x="6251598" y="4232286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9" name="Oval 104"/>
              <p:cNvSpPr>
                <a:spLocks noChangeArrowheads="1"/>
              </p:cNvSpPr>
              <p:nvPr/>
            </p:nvSpPr>
            <p:spPr bwMode="auto">
              <a:xfrm>
                <a:off x="6221433" y="4232286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10" name="Oval 105"/>
              <p:cNvSpPr>
                <a:spLocks noChangeArrowheads="1"/>
              </p:cNvSpPr>
              <p:nvPr/>
            </p:nvSpPr>
            <p:spPr bwMode="auto">
              <a:xfrm>
                <a:off x="6330972" y="4451364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11" name="Oval 106"/>
              <p:cNvSpPr>
                <a:spLocks noChangeArrowheads="1"/>
              </p:cNvSpPr>
              <p:nvPr/>
            </p:nvSpPr>
            <p:spPr bwMode="auto">
              <a:xfrm>
                <a:off x="6403998" y="4305312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12" name="Oval 108"/>
              <p:cNvSpPr>
                <a:spLocks noChangeArrowheads="1"/>
              </p:cNvSpPr>
              <p:nvPr/>
            </p:nvSpPr>
            <p:spPr bwMode="auto">
              <a:xfrm>
                <a:off x="6105546" y="4013208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13" name="Oval 111"/>
              <p:cNvSpPr>
                <a:spLocks noChangeArrowheads="1"/>
              </p:cNvSpPr>
              <p:nvPr/>
            </p:nvSpPr>
            <p:spPr bwMode="auto">
              <a:xfrm>
                <a:off x="6257946" y="4086234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14" name="Oval 112"/>
              <p:cNvSpPr>
                <a:spLocks noChangeArrowheads="1"/>
              </p:cNvSpPr>
              <p:nvPr/>
            </p:nvSpPr>
            <p:spPr bwMode="auto">
              <a:xfrm>
                <a:off x="6330972" y="3940182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81" name="TextBox 74"/>
            <p:cNvSpPr txBox="1">
              <a:spLocks noChangeArrowheads="1"/>
            </p:cNvSpPr>
            <p:nvPr/>
          </p:nvSpPr>
          <p:spPr bwMode="auto">
            <a:xfrm>
              <a:off x="1468438" y="5145088"/>
              <a:ext cx="912812" cy="4808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panose="020B0604020202020204" pitchFamily="34" charset="0"/>
                </a:rPr>
                <a:t>2d</a:t>
              </a:r>
            </a:p>
          </p:txBody>
        </p:sp>
        <p:sp>
          <p:nvSpPr>
            <p:cNvPr id="3082" name="TextBox 75"/>
            <p:cNvSpPr txBox="1">
              <a:spLocks noChangeArrowheads="1"/>
            </p:cNvSpPr>
            <p:nvPr/>
          </p:nvSpPr>
          <p:spPr bwMode="auto">
            <a:xfrm>
              <a:off x="5521325" y="5108575"/>
              <a:ext cx="912813" cy="4808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panose="020B0604020202020204" pitchFamily="34" charset="0"/>
                </a:rPr>
                <a:t>3d</a:t>
              </a:r>
            </a:p>
          </p:txBody>
        </p:sp>
      </p:grpSp>
      <p:graphicFrame>
        <p:nvGraphicFramePr>
          <p:cNvPr id="3074" name="Object 75"/>
          <p:cNvGraphicFramePr>
            <a:graphicFrameLocks noChangeAspect="1"/>
          </p:cNvGraphicFramePr>
          <p:nvPr/>
        </p:nvGraphicFramePr>
        <p:xfrm>
          <a:off x="2882857" y="1712889"/>
          <a:ext cx="3724275" cy="1218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73200" imgH="482600" progId="Equation.3">
                  <p:embed/>
                </p:oleObj>
              </mc:Choice>
              <mc:Fallback>
                <p:oleObj name="Equation" r:id="rId3" imgW="1473200" imgH="482600" progId="Equation.3">
                  <p:embed/>
                  <p:pic>
                    <p:nvPicPr>
                      <p:cNvPr id="3074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857" y="1712889"/>
                        <a:ext cx="3724275" cy="12188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TextBox 78"/>
          <p:cNvSpPr txBox="1">
            <a:spLocks noChangeArrowheads="1"/>
          </p:cNvSpPr>
          <p:nvPr/>
        </p:nvSpPr>
        <p:spPr bwMode="auto">
          <a:xfrm>
            <a:off x="6935799" y="1749403"/>
            <a:ext cx="3732201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欧氏距离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(L</a:t>
            </a:r>
            <a:r>
              <a:rPr lang="en-US" sz="2400" baseline="-250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0" name="Rectangle 79"/>
          <p:cNvSpPr/>
          <p:nvPr/>
        </p:nvSpPr>
        <p:spPr>
          <a:xfrm>
            <a:off x="4708506" y="3502026"/>
            <a:ext cx="5959494" cy="3355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1"/>
          <p:cNvSpPr txBox="1"/>
          <p:nvPr/>
        </p:nvSpPr>
        <p:spPr>
          <a:xfrm>
            <a:off x="8944976" y="6233180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 credit: Kristen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  <p:bldP spid="8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5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Texture-related </a:t>
            </a:r>
            <a:r>
              <a:rPr lang="en-US" dirty="0" err="1"/>
              <a:t>任务</a:t>
            </a:r>
            <a:endParaRPr lang="en-US" dirty="0"/>
          </a:p>
        </p:txBody>
      </p:sp>
      <p:sp>
        <p:nvSpPr>
          <p:cNvPr id="385026" name="Content Placeholder 2"/>
          <p:cNvSpPr>
            <a:spLocks noGrp="1"/>
          </p:cNvSpPr>
          <p:nvPr>
            <p:ph idx="1"/>
          </p:nvPr>
        </p:nvSpPr>
        <p:spPr>
          <a:xfrm>
            <a:off x="1981200" y="1371601"/>
            <a:ext cx="84582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solidFill>
                  <a:srgbClr val="2A2B2E"/>
                </a:solidFill>
                <a:latin typeface="PingFang SC"/>
              </a:rPr>
              <a:t>形状源于纹理</a:t>
            </a:r>
            <a:endParaRPr lang="en-US" b="1" dirty="0"/>
          </a:p>
          <a:p>
            <a:pPr lvl="1" eaLnBrk="1" hangingPunct="1"/>
            <a:r>
              <a:rPr lang="zh-CN" altLang="en-US" dirty="0">
                <a:solidFill>
                  <a:srgbClr val="2A2B2E"/>
                </a:solidFill>
                <a:latin typeface="PingFang SC"/>
              </a:rPr>
              <a:t>从图像纹理估计表面方向或形状</a:t>
            </a:r>
            <a:endParaRPr lang="en-US" dirty="0"/>
          </a:p>
          <a:p>
            <a:pPr eaLnBrk="1" hangingPunct="1"/>
            <a:r>
              <a:rPr lang="zh-CN" altLang="en-US" dirty="0">
                <a:solidFill>
                  <a:srgbClr val="2A2B2E"/>
                </a:solidFill>
                <a:latin typeface="PingFang SC"/>
              </a:rPr>
              <a:t>根据纹理线索进行分割</a:t>
            </a:r>
            <a:r>
              <a:rPr lang="en-US" altLang="zh-CN" dirty="0">
                <a:solidFill>
                  <a:srgbClr val="2A2B2E"/>
                </a:solidFill>
                <a:latin typeface="PingFang SC"/>
              </a:rPr>
              <a:t>/</a:t>
            </a:r>
            <a:r>
              <a:rPr lang="zh-CN" altLang="en-US" dirty="0">
                <a:solidFill>
                  <a:srgbClr val="2A2B2E"/>
                </a:solidFill>
                <a:latin typeface="PingFang SC"/>
              </a:rPr>
              <a:t>分类</a:t>
            </a:r>
            <a:endParaRPr lang="en-US" dirty="0"/>
          </a:p>
          <a:p>
            <a:pPr lvl="1" eaLnBrk="1" hangingPunct="1"/>
            <a:r>
              <a:rPr lang="zh-CN" altLang="en-US" dirty="0">
                <a:solidFill>
                  <a:srgbClr val="2A2B2E"/>
                </a:solidFill>
                <a:latin typeface="PingFang SC"/>
              </a:rPr>
              <a:t>分析，表示纹理</a:t>
            </a:r>
            <a:endParaRPr lang="en-US" dirty="0"/>
          </a:p>
          <a:p>
            <a:pPr lvl="1"/>
            <a:r>
              <a:rPr lang="zh-CN" altLang="en-US" dirty="0">
                <a:solidFill>
                  <a:srgbClr val="2A2B2E"/>
                </a:solidFill>
                <a:latin typeface="PingFang SC"/>
              </a:rPr>
              <a:t>将纹理一致的图像区域分组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b="1" dirty="0" err="1"/>
              <a:t>综合</a:t>
            </a:r>
            <a:endParaRPr lang="en-US" b="1" dirty="0"/>
          </a:p>
          <a:p>
            <a:pPr lvl="1" eaLnBrk="1" hangingPunct="1"/>
            <a:r>
              <a:rPr lang="zh-CN" altLang="en-US" dirty="0">
                <a:solidFill>
                  <a:srgbClr val="2A2B2E"/>
                </a:solidFill>
                <a:latin typeface="PingFang SC"/>
              </a:rPr>
              <a:t>给出一些例子，生成新的纹理补丁</a:t>
            </a:r>
            <a:r>
              <a:rPr lang="en-US" altLang="zh-CN" dirty="0">
                <a:solidFill>
                  <a:srgbClr val="2A2B2E"/>
                </a:solidFill>
                <a:latin typeface="PingFang SC"/>
              </a:rPr>
              <a:t>/</a:t>
            </a:r>
            <a:r>
              <a:rPr lang="zh-CN" altLang="en-US" dirty="0">
                <a:solidFill>
                  <a:srgbClr val="2A2B2E"/>
                </a:solidFill>
                <a:latin typeface="PingFang SC"/>
              </a:rPr>
              <a:t>图像</a:t>
            </a:r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385027" name="Rectangle 5"/>
          <p:cNvSpPr>
            <a:spLocks noChangeArrowheads="1"/>
          </p:cNvSpPr>
          <p:nvPr/>
        </p:nvSpPr>
        <p:spPr bwMode="auto">
          <a:xfrm>
            <a:off x="1905000" y="4114800"/>
            <a:ext cx="8305800" cy="1524000"/>
          </a:xfrm>
          <a:prstGeom prst="rect">
            <a:avLst/>
          </a:prstGeom>
          <a:noFill/>
          <a:ln w="28575" algn="ctr">
            <a:solidFill>
              <a:srgbClr val="FFC000"/>
            </a:solidFill>
            <a:round/>
          </a:ln>
        </p:spPr>
        <p:txBody>
          <a:bodyPr/>
          <a:lstStyle/>
          <a:p>
            <a:pPr eaLnBrk="0" hangingPunct="0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/>
              <a:t>纹理合成</a:t>
            </a:r>
            <a:endParaRPr lang="en-US" sz="2800" i="1" dirty="0"/>
          </a:p>
        </p:txBody>
      </p:sp>
      <p:sp>
        <p:nvSpPr>
          <p:cNvPr id="10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143000"/>
            <a:ext cx="7772400" cy="1752600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rgbClr val="2A2B2E"/>
                </a:solidFill>
                <a:latin typeface="PingFang SC"/>
              </a:rPr>
              <a:t>目标</a:t>
            </a:r>
            <a:r>
              <a:rPr lang="en-US" altLang="zh-CN" dirty="0">
                <a:solidFill>
                  <a:srgbClr val="2A2B2E"/>
                </a:solidFill>
                <a:latin typeface="PingFang SC"/>
              </a:rPr>
              <a:t>:</a:t>
            </a:r>
            <a:r>
              <a:rPr lang="zh-CN" altLang="en-US" dirty="0">
                <a:solidFill>
                  <a:srgbClr val="2A2B2E"/>
                </a:solidFill>
                <a:latin typeface="PingFang SC"/>
              </a:rPr>
              <a:t>创建给定纹理的新样本</a:t>
            </a:r>
            <a:endParaRPr lang="en-US" dirty="0"/>
          </a:p>
          <a:p>
            <a:pPr eaLnBrk="1" hangingPunct="1"/>
            <a:r>
              <a:rPr lang="zh-CN" altLang="en-US" dirty="0">
                <a:solidFill>
                  <a:srgbClr val="2A2B2E"/>
                </a:solidFill>
                <a:latin typeface="PingFang SC"/>
              </a:rPr>
              <a:t>许多应用</a:t>
            </a:r>
            <a:r>
              <a:rPr lang="en-US" altLang="zh-CN" dirty="0">
                <a:solidFill>
                  <a:srgbClr val="2A2B2E"/>
                </a:solidFill>
                <a:latin typeface="PingFang SC"/>
              </a:rPr>
              <a:t>:</a:t>
            </a:r>
            <a:r>
              <a:rPr lang="zh-CN" altLang="en-US" dirty="0">
                <a:solidFill>
                  <a:srgbClr val="2A2B2E"/>
                </a:solidFill>
                <a:latin typeface="PingFang SC"/>
              </a:rPr>
              <a:t>虚拟环境，填洞，纹理表面</a:t>
            </a:r>
            <a:endParaRPr lang="en-US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514600" y="3733800"/>
          <a:ext cx="1828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Suite Image" r:id="rId3" imgW="2438400" imgH="2438400" progId="">
                  <p:embed/>
                </p:oleObj>
              </mc:Choice>
              <mc:Fallback>
                <p:oleObj name="PhotoSuite Image" r:id="rId3" imgW="2438400" imgH="2438400" progId="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733800"/>
                        <a:ext cx="18288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/>
          <p:nvPr/>
        </p:nvGrpSpPr>
        <p:grpSpPr bwMode="auto">
          <a:xfrm>
            <a:off x="4953000" y="2895600"/>
            <a:ext cx="4953000" cy="3657600"/>
            <a:chOff x="2160" y="1920"/>
            <a:chExt cx="3120" cy="2304"/>
          </a:xfrm>
        </p:grpSpPr>
        <p:sp>
          <p:nvSpPr>
            <p:cNvPr id="1035" name="AutoShape 6"/>
            <p:cNvSpPr>
              <a:spLocks noChangeArrowheads="1"/>
            </p:cNvSpPr>
            <p:nvPr/>
          </p:nvSpPr>
          <p:spPr bwMode="auto">
            <a:xfrm>
              <a:off x="2160" y="2784"/>
              <a:ext cx="480" cy="52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11B119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graphicFrame>
          <p:nvGraphicFramePr>
            <p:cNvPr id="1028" name="Object 4"/>
            <p:cNvGraphicFramePr>
              <a:graphicFrameLocks noChangeAspect="1"/>
            </p:cNvGraphicFramePr>
            <p:nvPr/>
          </p:nvGraphicFramePr>
          <p:xfrm>
            <a:off x="2976" y="3072"/>
            <a:ext cx="1152" cy="1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Suite Image" r:id="rId5" imgW="2438400" imgH="2438400" progId="">
                    <p:embed/>
                  </p:oleObj>
                </mc:Choice>
                <mc:Fallback>
                  <p:oleObj name="PhotoSuite Image" r:id="rId5" imgW="2438400" imgH="2438400" progId="">
                    <p:embed/>
                    <p:pic>
                      <p:nvPicPr>
                        <p:cNvPr id="102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3072"/>
                          <a:ext cx="1152" cy="1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9" name="Object 5"/>
            <p:cNvGraphicFramePr>
              <a:graphicFrameLocks noChangeAspect="1"/>
            </p:cNvGraphicFramePr>
            <p:nvPr/>
          </p:nvGraphicFramePr>
          <p:xfrm>
            <a:off x="2976" y="1920"/>
            <a:ext cx="1152" cy="1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Suite Image" r:id="rId5" imgW="2438400" imgH="2438400" progId="">
                    <p:embed/>
                  </p:oleObj>
                </mc:Choice>
                <mc:Fallback>
                  <p:oleObj name="PhotoSuite Image" r:id="rId5" imgW="2438400" imgH="2438400" progId="">
                    <p:embed/>
                    <p:pic>
                      <p:nvPicPr>
                        <p:cNvPr id="102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1920"/>
                          <a:ext cx="1152" cy="1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0" name="Object 6"/>
            <p:cNvGraphicFramePr>
              <a:graphicFrameLocks noChangeAspect="1"/>
            </p:cNvGraphicFramePr>
            <p:nvPr/>
          </p:nvGraphicFramePr>
          <p:xfrm>
            <a:off x="4128" y="1920"/>
            <a:ext cx="1152" cy="1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Suite Image" r:id="rId6" imgW="2438400" imgH="2438400" progId="">
                    <p:embed/>
                  </p:oleObj>
                </mc:Choice>
                <mc:Fallback>
                  <p:oleObj name="PhotoSuite Image" r:id="rId6" imgW="2438400" imgH="2438400" progId="">
                    <p:embed/>
                    <p:pic>
                      <p:nvPicPr>
                        <p:cNvPr id="103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1920"/>
                          <a:ext cx="1152" cy="1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1" name="Object 7"/>
            <p:cNvGraphicFramePr>
              <a:graphicFrameLocks noChangeAspect="1"/>
            </p:cNvGraphicFramePr>
            <p:nvPr/>
          </p:nvGraphicFramePr>
          <p:xfrm>
            <a:off x="4128" y="3072"/>
            <a:ext cx="1152" cy="1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Suite Image" r:id="rId5" imgW="2438400" imgH="2438400" progId="">
                    <p:embed/>
                  </p:oleObj>
                </mc:Choice>
                <mc:Fallback>
                  <p:oleObj name="PhotoSuite Image" r:id="rId5" imgW="2438400" imgH="2438400" progId="">
                    <p:embed/>
                    <p:pic>
                      <p:nvPicPr>
                        <p:cNvPr id="1031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3072"/>
                          <a:ext cx="1152" cy="1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64299" name="Object 3"/>
          <p:cNvGraphicFramePr>
            <a:graphicFrameLocks noChangeAspect="1"/>
          </p:cNvGraphicFramePr>
          <p:nvPr/>
        </p:nvGraphicFramePr>
        <p:xfrm>
          <a:off x="6172201" y="2778126"/>
          <a:ext cx="3775075" cy="377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Suite Image" r:id="rId7" imgW="5029200" imgH="5029200" progId="">
                  <p:embed/>
                </p:oleObj>
              </mc:Choice>
              <mc:Fallback>
                <p:oleObj name="PhotoSuite Image" r:id="rId7" imgW="5029200" imgH="5029200" progId="">
                  <p:embed/>
                  <p:pic>
                    <p:nvPicPr>
                      <p:cNvPr id="11642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1" y="2778126"/>
                        <a:ext cx="3775075" cy="377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64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/>
              <a:t>挑战</a:t>
            </a:r>
            <a:endParaRPr lang="en-US" dirty="0"/>
          </a:p>
        </p:txBody>
      </p:sp>
      <p:sp>
        <p:nvSpPr>
          <p:cNvPr id="390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447800"/>
            <a:ext cx="6019800" cy="3810000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zh-CN" altLang="en-US" b="0" i="0" u="none" strike="noStrike" dirty="0">
                <a:solidFill>
                  <a:srgbClr val="2A2B2E"/>
                </a:solidFill>
                <a:effectLst/>
                <a:latin typeface="PingFang SC"/>
              </a:rPr>
              <a:t>需要对整个光谱进行建模</a:t>
            </a:r>
            <a:r>
              <a:rPr lang="en-US" altLang="zh-CN" b="0" i="0" u="none" strike="noStrike" dirty="0">
                <a:solidFill>
                  <a:srgbClr val="2A2B2E"/>
                </a:solidFill>
                <a:effectLst/>
                <a:latin typeface="PingFang SC"/>
              </a:rPr>
              <a:t>:</a:t>
            </a:r>
            <a:r>
              <a:rPr lang="zh-CN" altLang="en-US" b="0" i="0" u="none" strike="noStrike" dirty="0">
                <a:solidFill>
                  <a:srgbClr val="2A2B2E"/>
                </a:solidFill>
                <a:effectLst/>
                <a:latin typeface="PingFang SC"/>
              </a:rPr>
              <a:t>从重复到随机纹理</a:t>
            </a:r>
            <a:endParaRPr lang="en-US" dirty="0"/>
          </a:p>
        </p:txBody>
      </p:sp>
      <p:pic>
        <p:nvPicPr>
          <p:cNvPr id="39014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39164" y="4932364"/>
            <a:ext cx="1519237" cy="139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014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34400" y="1317626"/>
            <a:ext cx="1468438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0149" name="Text Box 6"/>
          <p:cNvSpPr txBox="1">
            <a:spLocks noChangeArrowheads="1"/>
          </p:cNvSpPr>
          <p:nvPr/>
        </p:nvSpPr>
        <p:spPr bwMode="auto">
          <a:xfrm>
            <a:off x="8670926" y="2632075"/>
            <a:ext cx="1122423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/>
              <a:t>repeated</a:t>
            </a:r>
          </a:p>
        </p:txBody>
      </p:sp>
      <p:sp>
        <p:nvSpPr>
          <p:cNvPr id="390150" name="Text Box 7"/>
          <p:cNvSpPr txBox="1">
            <a:spLocks noChangeArrowheads="1"/>
          </p:cNvSpPr>
          <p:nvPr/>
        </p:nvSpPr>
        <p:spPr bwMode="auto">
          <a:xfrm>
            <a:off x="8594726" y="4460875"/>
            <a:ext cx="1221809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/>
              <a:t>stochastic</a:t>
            </a:r>
          </a:p>
        </p:txBody>
      </p:sp>
      <p:sp>
        <p:nvSpPr>
          <p:cNvPr id="390151" name="Text Box 8"/>
          <p:cNvSpPr txBox="1">
            <a:spLocks noChangeArrowheads="1"/>
          </p:cNvSpPr>
          <p:nvPr/>
        </p:nvSpPr>
        <p:spPr bwMode="auto">
          <a:xfrm>
            <a:off x="8789989" y="6248400"/>
            <a:ext cx="782587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/>
              <a:t>Both?</a:t>
            </a:r>
            <a:endParaRPr lang="en-US"/>
          </a:p>
        </p:txBody>
      </p:sp>
      <p:pic>
        <p:nvPicPr>
          <p:cNvPr id="390152" name="Picture 9" descr="q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34400" y="3073400"/>
            <a:ext cx="1498600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0153" name="Text Box 13"/>
          <p:cNvSpPr txBox="1">
            <a:spLocks noChangeArrowheads="1"/>
          </p:cNvSpPr>
          <p:nvPr/>
        </p:nvSpPr>
        <p:spPr bwMode="auto">
          <a:xfrm>
            <a:off x="2079625" y="4560889"/>
            <a:ext cx="5943600" cy="1323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lvl="1" eaLnBrk="0" hangingPunct="0">
              <a:spcBef>
                <a:spcPct val="50000"/>
              </a:spcBef>
            </a:pPr>
            <a:r>
              <a:rPr lang="en-US" sz="2000"/>
              <a:t>Alexei A. Efros and Thomas K. Leung, “Texture Synthesis by Non-parametric Sampling,” Proc. International Conference on Computer Vision (ICCV), 1999.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马尔可夫随机场</a:t>
            </a:r>
            <a:endParaRPr lang="en-US" dirty="0"/>
          </a:p>
        </p:txBody>
      </p:sp>
      <p:sp>
        <p:nvSpPr>
          <p:cNvPr id="400386" name="Rectangle 4"/>
          <p:cNvSpPr>
            <a:spLocks noChangeArrowheads="1"/>
          </p:cNvSpPr>
          <p:nvPr/>
        </p:nvSpPr>
        <p:spPr bwMode="auto">
          <a:xfrm>
            <a:off x="2209800" y="1315278"/>
            <a:ext cx="7772400" cy="25146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90487" tIns="44450" rIns="90487" bIns="44450"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2800" dirty="0" err="1">
                <a:solidFill>
                  <a:srgbClr val="000000"/>
                </a:solidFill>
              </a:rPr>
              <a:t>一个马尔可夫随机场</a:t>
            </a:r>
            <a:r>
              <a:rPr lang="en-US" sz="2800" dirty="0">
                <a:solidFill>
                  <a:srgbClr val="000000"/>
                </a:solidFill>
              </a:rPr>
              <a:t> (MRF) 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</a:pP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将马尔可夫链推广到二维或多维。</a:t>
            </a:r>
            <a:endParaRPr lang="en-US" sz="2000" dirty="0">
              <a:solidFill>
                <a:srgbClr val="000000"/>
              </a:solidFill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800" dirty="0" err="1">
                <a:solidFill>
                  <a:srgbClr val="000000"/>
                </a:solidFill>
              </a:rPr>
              <a:t>一阶</a:t>
            </a:r>
            <a:r>
              <a:rPr lang="en-US" sz="2800" dirty="0">
                <a:solidFill>
                  <a:srgbClr val="000000"/>
                </a:solidFill>
              </a:rPr>
              <a:t> MRF: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</a:pP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给定邻居</a:t>
            </a:r>
            <a:r>
              <a:rPr lang="en-GB" altLang="zh-CN" sz="2000" dirty="0">
                <a:solidFill>
                  <a:srgbClr val="2A2B2E"/>
                </a:solidFill>
                <a:latin typeface="PingFang SC"/>
              </a:rPr>
              <a:t>A</a:t>
            </a:r>
            <a:r>
              <a:rPr lang="zh-CN" altLang="en-GB" sz="2000" dirty="0">
                <a:solidFill>
                  <a:srgbClr val="2A2B2E"/>
                </a:solidFill>
                <a:latin typeface="PingFang SC"/>
              </a:rPr>
              <a:t>、</a:t>
            </a:r>
            <a:r>
              <a:rPr lang="en-GB" altLang="zh-CN" sz="2000" dirty="0">
                <a:solidFill>
                  <a:srgbClr val="2A2B2E"/>
                </a:solidFill>
                <a:latin typeface="PingFang SC"/>
              </a:rPr>
              <a:t>B</a:t>
            </a:r>
            <a:r>
              <a:rPr lang="zh-CN" altLang="en-GB" sz="2000" dirty="0">
                <a:solidFill>
                  <a:srgbClr val="2A2B2E"/>
                </a:solidFill>
                <a:latin typeface="PingFang SC"/>
              </a:rPr>
              <a:t>、</a:t>
            </a:r>
            <a:r>
              <a:rPr lang="en-GB" altLang="zh-CN" sz="2000" dirty="0">
                <a:solidFill>
                  <a:srgbClr val="2A2B2E"/>
                </a:solidFill>
                <a:latin typeface="PingFang SC"/>
              </a:rPr>
              <a:t>C</a:t>
            </a:r>
            <a:r>
              <a:rPr lang="zh-CN" altLang="en-GB" sz="2000" dirty="0">
                <a:solidFill>
                  <a:srgbClr val="2A2B2E"/>
                </a:solidFill>
                <a:latin typeface="PingFang SC"/>
              </a:rPr>
              <a:t>、</a:t>
            </a:r>
            <a:r>
              <a:rPr lang="en-GB" altLang="zh-CN" sz="2000" dirty="0">
                <a:solidFill>
                  <a:srgbClr val="2A2B2E"/>
                </a:solidFill>
                <a:latin typeface="PingFang SC"/>
              </a:rPr>
              <a:t>D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的值，像素</a:t>
            </a:r>
            <a:r>
              <a:rPr lang="en-GB" altLang="zh-CN" sz="2000" dirty="0">
                <a:solidFill>
                  <a:srgbClr val="2A2B2E"/>
                </a:solidFill>
                <a:latin typeface="PingFang SC"/>
              </a:rPr>
              <a:t>X</a:t>
            </a:r>
            <a:r>
              <a:rPr lang="zh-CN" altLang="en-US" sz="2000" dirty="0">
                <a:solidFill>
                  <a:srgbClr val="2A2B2E"/>
                </a:solidFill>
                <a:latin typeface="PingFang SC"/>
              </a:rPr>
              <a:t>取某值的概率</a:t>
            </a:r>
            <a:r>
              <a:rPr lang="en-US" altLang="zh-CN" sz="2000" dirty="0">
                <a:solidFill>
                  <a:srgbClr val="2A2B2E"/>
                </a:solidFill>
                <a:latin typeface="PingFang SC"/>
              </a:rPr>
              <a:t>:</a:t>
            </a:r>
            <a:endParaRPr lang="en-US" sz="2000" dirty="0">
              <a:solidFill>
                <a:srgbClr val="000000"/>
              </a:solidFill>
            </a:endParaRPr>
          </a:p>
        </p:txBody>
      </p:sp>
      <p:grpSp>
        <p:nvGrpSpPr>
          <p:cNvPr id="400387" name="Group 32"/>
          <p:cNvGrpSpPr/>
          <p:nvPr/>
        </p:nvGrpSpPr>
        <p:grpSpPr bwMode="auto">
          <a:xfrm>
            <a:off x="6858000" y="3259931"/>
            <a:ext cx="1371600" cy="1371600"/>
            <a:chOff x="4464" y="1488"/>
            <a:chExt cx="864" cy="864"/>
          </a:xfrm>
        </p:grpSpPr>
        <p:sp>
          <p:nvSpPr>
            <p:cNvPr id="400390" name="Rectangle 5"/>
            <p:cNvSpPr>
              <a:spLocks noChangeArrowheads="1"/>
            </p:cNvSpPr>
            <p:nvPr/>
          </p:nvSpPr>
          <p:spPr bwMode="auto">
            <a:xfrm>
              <a:off x="4464" y="1776"/>
              <a:ext cx="288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>
                  <a:solidFill>
                    <a:srgbClr val="000000"/>
                  </a:solidFill>
                  <a:latin typeface="Times" pitchFamily="18" charset="0"/>
                </a:rPr>
                <a:t>D</a:t>
              </a:r>
            </a:p>
          </p:txBody>
        </p:sp>
        <p:sp>
          <p:nvSpPr>
            <p:cNvPr id="400391" name="Rectangle 6"/>
            <p:cNvSpPr>
              <a:spLocks noChangeArrowheads="1"/>
            </p:cNvSpPr>
            <p:nvPr/>
          </p:nvSpPr>
          <p:spPr bwMode="auto">
            <a:xfrm>
              <a:off x="4752" y="2064"/>
              <a:ext cx="288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>
                  <a:solidFill>
                    <a:srgbClr val="000000"/>
                  </a:solidFill>
                  <a:latin typeface="Times" pitchFamily="18" charset="0"/>
                </a:rPr>
                <a:t>C</a:t>
              </a:r>
            </a:p>
          </p:txBody>
        </p:sp>
        <p:sp>
          <p:nvSpPr>
            <p:cNvPr id="400392" name="Rectangle 7"/>
            <p:cNvSpPr>
              <a:spLocks noChangeArrowheads="1"/>
            </p:cNvSpPr>
            <p:nvPr/>
          </p:nvSpPr>
          <p:spPr bwMode="auto">
            <a:xfrm>
              <a:off x="4752" y="1776"/>
              <a:ext cx="288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>
                  <a:solidFill>
                    <a:srgbClr val="000000"/>
                  </a:solidFill>
                  <a:latin typeface="Times" pitchFamily="18" charset="0"/>
                </a:rPr>
                <a:t>X</a:t>
              </a:r>
            </a:p>
          </p:txBody>
        </p:sp>
        <p:sp>
          <p:nvSpPr>
            <p:cNvPr id="400393" name="Rectangle 8"/>
            <p:cNvSpPr>
              <a:spLocks noChangeArrowheads="1"/>
            </p:cNvSpPr>
            <p:nvPr/>
          </p:nvSpPr>
          <p:spPr bwMode="auto">
            <a:xfrm>
              <a:off x="4752" y="1488"/>
              <a:ext cx="288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>
                  <a:solidFill>
                    <a:srgbClr val="000000"/>
                  </a:solidFill>
                  <a:latin typeface="Times" pitchFamily="18" charset="0"/>
                </a:rPr>
                <a:t>A</a:t>
              </a:r>
            </a:p>
          </p:txBody>
        </p:sp>
        <p:sp>
          <p:nvSpPr>
            <p:cNvPr id="400394" name="Rectangle 9"/>
            <p:cNvSpPr>
              <a:spLocks noChangeArrowheads="1"/>
            </p:cNvSpPr>
            <p:nvPr/>
          </p:nvSpPr>
          <p:spPr bwMode="auto">
            <a:xfrm>
              <a:off x="5040" y="1776"/>
              <a:ext cx="288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>
                  <a:solidFill>
                    <a:srgbClr val="000000"/>
                  </a:solidFill>
                  <a:latin typeface="Times" pitchFamily="18" charset="0"/>
                </a:rPr>
                <a:t>B</a:t>
              </a:r>
            </a:p>
          </p:txBody>
        </p:sp>
      </p:grpSp>
      <p:pic>
        <p:nvPicPr>
          <p:cNvPr id="400388" name="Picture 36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637" y="3890013"/>
            <a:ext cx="2157412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0389" name="TextBox 34"/>
          <p:cNvSpPr txBox="1">
            <a:spLocks noChangeArrowheads="1"/>
          </p:cNvSpPr>
          <p:nvPr/>
        </p:nvSpPr>
        <p:spPr bwMode="auto">
          <a:xfrm>
            <a:off x="9067800" y="6473826"/>
            <a:ext cx="1981200" cy="307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/>
            <a:r>
              <a:rPr lang="en-US" sz="1400"/>
              <a:t>Source: S. Seitz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7" name="Rectangle 2"/>
          <p:cNvSpPr>
            <a:spLocks noGrp="1" noChangeArrowheads="1"/>
          </p:cNvSpPr>
          <p:nvPr>
            <p:ph type="title"/>
          </p:nvPr>
        </p:nvSpPr>
        <p:spPr>
          <a:xfrm>
            <a:off x="3648318" y="87003"/>
            <a:ext cx="4662487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纹理合成：直觉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52650" y="1055689"/>
            <a:ext cx="7772400" cy="224948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dirty="0"/>
              <a:t>之前，我们根据现有的附近单词来插入下一个单词</a:t>
            </a:r>
            <a:r>
              <a:rPr lang="en-US" altLang="zh-CN" dirty="0"/>
              <a:t>...</a:t>
            </a:r>
          </a:p>
          <a:p>
            <a:pPr>
              <a:buNone/>
            </a:pPr>
            <a:r>
              <a:rPr lang="zh-CN" altLang="en-US" dirty="0"/>
              <a:t>现在，我们想要根据现有的附近像素值来插入像素强度。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 cstate="print"/>
          <a:srcRect l="16458" t="47246" r="71104" b="39673"/>
          <a:stretch>
            <a:fillRect/>
          </a:stretch>
        </p:blipFill>
        <p:spPr bwMode="auto">
          <a:xfrm>
            <a:off x="2846389" y="2917825"/>
            <a:ext cx="3322637" cy="25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 l="33519" t="47246" r="59012" b="39673"/>
          <a:stretch>
            <a:fillRect/>
          </a:stretch>
        </p:blipFill>
        <p:spPr bwMode="auto">
          <a:xfrm>
            <a:off x="7154864" y="3173414"/>
            <a:ext cx="1995487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458369" y="5306657"/>
            <a:ext cx="1600200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dirty="0"/>
              <a:t>纹理样本 </a:t>
            </a:r>
          </a:p>
          <a:p>
            <a:pPr algn="ctr"/>
            <a:r>
              <a:rPr lang="en-US" altLang="zh-CN" dirty="0"/>
              <a:t>(“</a:t>
            </a:r>
            <a:r>
              <a:rPr lang="zh-CN" altLang="en-US" dirty="0"/>
              <a:t>语料库”</a:t>
            </a:r>
            <a:r>
              <a:rPr lang="en-US" altLang="zh-CN" dirty="0"/>
              <a:t>)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008814" y="4743450"/>
            <a:ext cx="2446337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dirty="0"/>
              <a:t>下一个要插入的位置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3248025" y="4487864"/>
            <a:ext cx="839788" cy="80327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08525" y="4524376"/>
            <a:ext cx="839788" cy="80327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59200" y="3502026"/>
            <a:ext cx="839788" cy="80327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636252" y="5968505"/>
            <a:ext cx="6308725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800" dirty="0"/>
              <a:t>一个像素值的分布仅取决于它的邻居。</a:t>
            </a:r>
            <a:endParaRPr lang="en-US" sz="2800" dirty="0"/>
          </a:p>
        </p:txBody>
      </p:sp>
      <p:sp>
        <p:nvSpPr>
          <p:cNvPr id="12" name="TextBox 1"/>
          <p:cNvSpPr txBox="1"/>
          <p:nvPr/>
        </p:nvSpPr>
        <p:spPr>
          <a:xfrm>
            <a:off x="8944976" y="6233180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 credit: Kristen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25675" y="0"/>
            <a:ext cx="7772400" cy="1143000"/>
          </a:xfrm>
        </p:spPr>
        <p:txBody>
          <a:bodyPr/>
          <a:lstStyle/>
          <a:p>
            <a:r>
              <a:rPr lang="en-US" dirty="0"/>
              <a:t>Canny</a:t>
            </a:r>
            <a:r>
              <a:rPr lang="zh-CN" altLang="en-US" dirty="0"/>
              <a:t>边缘检测器</a:t>
            </a:r>
            <a:endParaRPr lang="en-US" dirty="0"/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>
          <a:xfrm>
            <a:off x="2189163" y="1165225"/>
            <a:ext cx="7772400" cy="4114800"/>
          </a:xfrm>
        </p:spPr>
        <p:txBody>
          <a:bodyPr>
            <a:normAutofit fontScale="92500" lnSpcReduction="20000"/>
          </a:bodyPr>
          <a:lstStyle/>
          <a:p>
            <a:pPr marL="533400" indent="-533400">
              <a:spcBef>
                <a:spcPts val="1200"/>
              </a:spcBef>
            </a:pPr>
            <a:r>
              <a:rPr lang="zh-CN" altLang="en-US" sz="2400" dirty="0"/>
              <a:t>使用高斯导数过滤图像</a:t>
            </a:r>
            <a:endParaRPr lang="en-US" sz="2400" dirty="0"/>
          </a:p>
          <a:p>
            <a:pPr marL="533400" indent="-533400">
              <a:spcBef>
                <a:spcPts val="1200"/>
              </a:spcBef>
            </a:pPr>
            <a:r>
              <a:rPr lang="zh-CN" altLang="en-US" sz="2400" dirty="0"/>
              <a:t>查找梯度的大小和方向</a:t>
            </a:r>
            <a:endParaRPr lang="en-US" sz="2400" dirty="0"/>
          </a:p>
          <a:p>
            <a:pPr marL="533400" indent="-533400">
              <a:spcBef>
                <a:spcPts val="1200"/>
              </a:spcBef>
            </a:pPr>
            <a:r>
              <a:rPr lang="zh-CN" altLang="en-US" sz="2400" b="1" dirty="0"/>
              <a:t>非最大抑制</a:t>
            </a:r>
            <a:r>
              <a:rPr lang="en-US" sz="2400" dirty="0"/>
              <a:t>:</a:t>
            </a:r>
          </a:p>
          <a:p>
            <a:pPr marL="838200" lvl="1" indent="-381000">
              <a:spcBef>
                <a:spcPts val="1200"/>
              </a:spcBef>
            </a:pPr>
            <a:r>
              <a:rPr lang="zh-CN" altLang="en-US" dirty="0"/>
              <a:t>将宽“脊”变薄至单个像素宽度</a:t>
            </a:r>
            <a:endParaRPr lang="en-US" dirty="0"/>
          </a:p>
          <a:p>
            <a:pPr marL="533400" indent="-533400">
              <a:spcBef>
                <a:spcPts val="1200"/>
              </a:spcBef>
            </a:pPr>
            <a:r>
              <a:rPr lang="zh-CN" altLang="en-US" sz="2400" b="1" dirty="0"/>
              <a:t>链接和阈值 </a:t>
            </a:r>
            <a:r>
              <a:rPr lang="en-US" sz="2400" dirty="0"/>
              <a:t>(</a:t>
            </a:r>
            <a:r>
              <a:rPr lang="zh-CN" altLang="en-US" sz="2400" dirty="0"/>
              <a:t>滞后效应</a:t>
            </a:r>
            <a:r>
              <a:rPr lang="en-US" sz="2400" dirty="0"/>
              <a:t>):</a:t>
            </a:r>
          </a:p>
          <a:p>
            <a:pPr marL="838200" lvl="1" indent="-381000">
              <a:spcBef>
                <a:spcPts val="1200"/>
              </a:spcBef>
            </a:pPr>
            <a:r>
              <a:rPr lang="zh-CN" altLang="en-US" dirty="0"/>
              <a:t>定义两个阈值：低和高‘</a:t>
            </a:r>
            <a:endParaRPr lang="en-US" altLang="zh-CN" dirty="0"/>
          </a:p>
          <a:p>
            <a:pPr marL="838200" lvl="1" indent="-381000">
              <a:spcBef>
                <a:spcPts val="1200"/>
              </a:spcBef>
            </a:pPr>
            <a:r>
              <a:rPr lang="zh-CN" altLang="en-US" dirty="0"/>
              <a:t>使用高阈值开始边缘曲线，使用低阈值继续边缘曲线</a:t>
            </a:r>
            <a:endParaRPr lang="en-US" b="1" dirty="0"/>
          </a:p>
          <a:p>
            <a:pPr marL="533400" indent="-533400">
              <a:spcBef>
                <a:spcPts val="1200"/>
              </a:spcBef>
              <a:buNone/>
            </a:pPr>
            <a:endParaRPr lang="en-US" sz="2400" dirty="0"/>
          </a:p>
          <a:p>
            <a:pPr marL="533400" indent="-533400">
              <a:spcBef>
                <a:spcPts val="1200"/>
              </a:spcBef>
            </a:pPr>
            <a:r>
              <a:rPr lang="en-US" sz="2400" dirty="0"/>
              <a:t>MATLAB:   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edge(image, ‘canny’);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&gt;&gt;help edge</a:t>
            </a:r>
          </a:p>
        </p:txBody>
      </p:sp>
      <p:sp>
        <p:nvSpPr>
          <p:cNvPr id="124932" name="Text Box 4"/>
          <p:cNvSpPr txBox="1">
            <a:spLocks noChangeArrowheads="1"/>
          </p:cNvSpPr>
          <p:nvPr/>
        </p:nvSpPr>
        <p:spPr bwMode="auto">
          <a:xfrm>
            <a:off x="8229601" y="6553200"/>
            <a:ext cx="2341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Source: D. Lowe, L. </a:t>
            </a:r>
            <a:r>
              <a:rPr lang="en-US" sz="1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Fei-Fei</a:t>
            </a:r>
            <a:endParaRPr 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5" name="Rectangle 3"/>
          <p:cNvSpPr>
            <a:spLocks noGrp="1" noChangeArrowheads="1"/>
          </p:cNvSpPr>
          <p:nvPr>
            <p:ph type="title"/>
          </p:nvPr>
        </p:nvSpPr>
        <p:spPr>
          <a:xfrm>
            <a:off x="3882225" y="-14004"/>
            <a:ext cx="4129095" cy="914400"/>
          </a:xfrm>
        </p:spPr>
        <p:txBody>
          <a:bodyPr vert="horz" lIns="18000" tIns="46800" rIns="18000" bIns="46800" rtlCol="0" anchor="ctr">
            <a:normAutofit/>
          </a:bodyPr>
          <a:lstStyle/>
          <a:p>
            <a:pPr>
              <a:spcBef>
                <a:spcPts val="515"/>
              </a:spcBef>
            </a:pPr>
            <a:r>
              <a:rPr lang="en-GB" dirty="0" err="1"/>
              <a:t>合成一个像素</a:t>
            </a:r>
            <a:endParaRPr lang="en-GB" dirty="0"/>
          </a:p>
        </p:txBody>
      </p:sp>
      <p:sp>
        <p:nvSpPr>
          <p:cNvPr id="405506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1752600" y="3890964"/>
            <a:ext cx="8534400" cy="2357437"/>
          </a:xfrm>
        </p:spPr>
        <p:txBody>
          <a:bodyPr vert="horz" lIns="18000" tIns="46800" rIns="18000" bIns="46800" rtlCol="0">
            <a:normAutofit fontScale="85000" lnSpcReduction="10000"/>
          </a:bodyPr>
          <a:lstStyle/>
          <a:p>
            <a:pPr marL="571500" lvl="1">
              <a:spcBef>
                <a:spcPts val="700"/>
              </a:spcBef>
            </a:pPr>
            <a:r>
              <a:rPr lang="en-GB" dirty="0" err="1"/>
              <a:t>什么是</a:t>
            </a:r>
            <a:r>
              <a:rPr lang="en-GB" dirty="0"/>
              <a:t>                                                                           ?</a:t>
            </a:r>
          </a:p>
          <a:p>
            <a:pPr marL="571500" lvl="1">
              <a:spcBef>
                <a:spcPts val="700"/>
              </a:spcBef>
            </a:pPr>
            <a:r>
              <a:rPr lang="zh-CN" altLang="en-US" dirty="0"/>
              <a:t>找到图像中与邻域匹配的所有窗口</a:t>
            </a:r>
            <a:endParaRPr lang="en-GB" dirty="0"/>
          </a:p>
          <a:p>
            <a:pPr marL="571500" lvl="1">
              <a:spcBef>
                <a:spcPts val="700"/>
              </a:spcBef>
            </a:pPr>
            <a:r>
              <a:rPr lang="en-GB" dirty="0" err="1"/>
              <a:t>合成</a:t>
            </a:r>
            <a:r>
              <a:rPr lang="en-GB" dirty="0"/>
              <a:t> </a:t>
            </a:r>
            <a:r>
              <a:rPr lang="en-GB" b="1" dirty="0"/>
              <a:t>x</a:t>
            </a:r>
            <a:endParaRPr lang="en-GB" dirty="0"/>
          </a:p>
          <a:p>
            <a:pPr lvl="2">
              <a:spcBef>
                <a:spcPts val="700"/>
              </a:spcBef>
            </a:pPr>
            <a:r>
              <a:rPr lang="zh-CN" altLang="en-US" dirty="0"/>
              <a:t>随机选择一个匹配窗口</a:t>
            </a:r>
            <a:endParaRPr lang="en-GB" dirty="0"/>
          </a:p>
          <a:p>
            <a:pPr lvl="2">
              <a:spcBef>
                <a:spcPts val="700"/>
              </a:spcBef>
            </a:pPr>
            <a:r>
              <a:rPr lang="zh-CN" altLang="en-US" dirty="0"/>
              <a:t>将</a:t>
            </a:r>
            <a:r>
              <a:rPr lang="en-GB" altLang="zh-CN" dirty="0"/>
              <a:t>x</a:t>
            </a:r>
            <a:r>
              <a:rPr lang="zh-CN" altLang="en-US" dirty="0"/>
              <a:t>指定为该窗口的中心像素</a:t>
            </a:r>
            <a:endParaRPr lang="en-GB" dirty="0"/>
          </a:p>
          <a:p>
            <a:pPr lvl="1">
              <a:spcBef>
                <a:spcPts val="700"/>
              </a:spcBef>
            </a:pPr>
            <a:r>
              <a:rPr lang="zh-CN" altLang="en-US" sz="2600" dirty="0"/>
              <a:t>可能不存在精确的邻居匹配，因此使用</a:t>
            </a:r>
            <a:r>
              <a:rPr lang="en-GB" altLang="zh-CN" sz="2600" dirty="0"/>
              <a:t>SSD</a:t>
            </a:r>
            <a:r>
              <a:rPr lang="zh-CN" altLang="en-US" sz="2600" dirty="0"/>
              <a:t>错误找到最佳匹配并在它们之间随机选择，以更高的概率选择更好的匹配</a:t>
            </a:r>
            <a:endParaRPr lang="en-GB" sz="2600" dirty="0">
              <a:solidFill>
                <a:srgbClr val="000000"/>
              </a:solidFill>
            </a:endParaRPr>
          </a:p>
          <a:p>
            <a:pPr lvl="1">
              <a:spcBef>
                <a:spcPts val="700"/>
              </a:spcBef>
            </a:pPr>
            <a:endParaRPr lang="en-GB" dirty="0"/>
          </a:p>
        </p:txBody>
      </p:sp>
      <p:pic>
        <p:nvPicPr>
          <p:cNvPr id="405507" name="Picture 2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3905956"/>
            <a:ext cx="502920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5508" name="Picture 22" descr="ex2-part-large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19800" y="1192143"/>
            <a:ext cx="3321050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5509" name="Rectangle 141"/>
          <p:cNvSpPr>
            <a:spLocks noChangeAspect="1" noChangeArrowheads="1"/>
          </p:cNvSpPr>
          <p:nvPr/>
        </p:nvSpPr>
        <p:spPr bwMode="auto">
          <a:xfrm flipV="1">
            <a:off x="7512050" y="2505005"/>
            <a:ext cx="114300" cy="114300"/>
          </a:xfrm>
          <a:prstGeom prst="rect">
            <a:avLst/>
          </a:prstGeom>
          <a:solidFill>
            <a:srgbClr val="11B119"/>
          </a:solidFill>
          <a:ln w="19050">
            <a:solidFill>
              <a:srgbClr val="11B119"/>
            </a:solidFill>
            <a:miter lim="800000"/>
          </a:ln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890"/>
          <p:cNvGrpSpPr/>
          <p:nvPr/>
        </p:nvGrpSpPr>
        <p:grpSpPr bwMode="auto">
          <a:xfrm>
            <a:off x="6711950" y="1777931"/>
            <a:ext cx="1714500" cy="1714500"/>
            <a:chOff x="3268" y="1139"/>
            <a:chExt cx="1080" cy="1080"/>
          </a:xfrm>
        </p:grpSpPr>
        <p:sp>
          <p:nvSpPr>
            <p:cNvPr id="405993" name="Rectangle 24"/>
            <p:cNvSpPr>
              <a:spLocks noChangeAspect="1" noChangeArrowheads="1"/>
            </p:cNvSpPr>
            <p:nvPr/>
          </p:nvSpPr>
          <p:spPr bwMode="auto">
            <a:xfrm flipV="1">
              <a:off x="3268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5994" name="Rectangle 25"/>
            <p:cNvSpPr>
              <a:spLocks noChangeAspect="1" noChangeArrowheads="1"/>
            </p:cNvSpPr>
            <p:nvPr/>
          </p:nvSpPr>
          <p:spPr bwMode="auto">
            <a:xfrm flipV="1">
              <a:off x="3340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5995" name="Rectangle 26"/>
            <p:cNvSpPr>
              <a:spLocks noChangeAspect="1" noChangeArrowheads="1"/>
            </p:cNvSpPr>
            <p:nvPr/>
          </p:nvSpPr>
          <p:spPr bwMode="auto">
            <a:xfrm flipV="1">
              <a:off x="3412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5996" name="Rectangle 27"/>
            <p:cNvSpPr>
              <a:spLocks noChangeAspect="1" noChangeArrowheads="1"/>
            </p:cNvSpPr>
            <p:nvPr/>
          </p:nvSpPr>
          <p:spPr bwMode="auto">
            <a:xfrm flipV="1">
              <a:off x="3412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5997" name="Rectangle 28"/>
            <p:cNvSpPr>
              <a:spLocks noChangeAspect="1" noChangeArrowheads="1"/>
            </p:cNvSpPr>
            <p:nvPr/>
          </p:nvSpPr>
          <p:spPr bwMode="auto">
            <a:xfrm flipV="1">
              <a:off x="3268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5998" name="Rectangle 29"/>
            <p:cNvSpPr>
              <a:spLocks noChangeAspect="1" noChangeArrowheads="1"/>
            </p:cNvSpPr>
            <p:nvPr/>
          </p:nvSpPr>
          <p:spPr bwMode="auto">
            <a:xfrm flipV="1">
              <a:off x="3340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5999" name="Rectangle 30"/>
            <p:cNvSpPr>
              <a:spLocks noChangeAspect="1" noChangeArrowheads="1"/>
            </p:cNvSpPr>
            <p:nvPr/>
          </p:nvSpPr>
          <p:spPr bwMode="auto">
            <a:xfrm flipV="1">
              <a:off x="3484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6000" name="Rectangle 31"/>
            <p:cNvSpPr>
              <a:spLocks noChangeAspect="1" noChangeArrowheads="1"/>
            </p:cNvSpPr>
            <p:nvPr/>
          </p:nvSpPr>
          <p:spPr bwMode="auto">
            <a:xfrm flipV="1">
              <a:off x="3556" y="1499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6001" name="Rectangle 32"/>
            <p:cNvSpPr>
              <a:spLocks noChangeAspect="1" noChangeArrowheads="1"/>
            </p:cNvSpPr>
            <p:nvPr/>
          </p:nvSpPr>
          <p:spPr bwMode="auto">
            <a:xfrm flipV="1">
              <a:off x="3556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6002" name="Rectangle 33"/>
            <p:cNvSpPr>
              <a:spLocks noChangeAspect="1" noChangeArrowheads="1"/>
            </p:cNvSpPr>
            <p:nvPr/>
          </p:nvSpPr>
          <p:spPr bwMode="auto">
            <a:xfrm flipV="1">
              <a:off x="3628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6003" name="Rectangle 34"/>
            <p:cNvSpPr>
              <a:spLocks noChangeAspect="1" noChangeArrowheads="1"/>
            </p:cNvSpPr>
            <p:nvPr/>
          </p:nvSpPr>
          <p:spPr bwMode="auto">
            <a:xfrm flipV="1">
              <a:off x="3628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6004" name="Rectangle 35"/>
            <p:cNvSpPr>
              <a:spLocks noChangeAspect="1" noChangeArrowheads="1"/>
            </p:cNvSpPr>
            <p:nvPr/>
          </p:nvSpPr>
          <p:spPr bwMode="auto">
            <a:xfrm flipV="1">
              <a:off x="3628" y="1499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6005" name="Rectangle 36"/>
            <p:cNvSpPr>
              <a:spLocks noChangeAspect="1" noChangeArrowheads="1"/>
            </p:cNvSpPr>
            <p:nvPr/>
          </p:nvSpPr>
          <p:spPr bwMode="auto">
            <a:xfrm flipV="1">
              <a:off x="3484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6006" name="Rectangle 37"/>
            <p:cNvSpPr>
              <a:spLocks noChangeAspect="1" noChangeArrowheads="1"/>
            </p:cNvSpPr>
            <p:nvPr/>
          </p:nvSpPr>
          <p:spPr bwMode="auto">
            <a:xfrm flipV="1">
              <a:off x="3556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06007" name="Group 38"/>
            <p:cNvGrpSpPr>
              <a:grpSpLocks noChangeAspect="1"/>
            </p:cNvGrpSpPr>
            <p:nvPr/>
          </p:nvGrpSpPr>
          <p:grpSpPr bwMode="auto">
            <a:xfrm>
              <a:off x="3700" y="1355"/>
              <a:ext cx="216" cy="216"/>
              <a:chOff x="2928" y="2448"/>
              <a:chExt cx="144" cy="144"/>
            </a:xfrm>
          </p:grpSpPr>
          <p:sp>
            <p:nvSpPr>
              <p:cNvPr id="406357" name="Rectangle 3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58" name="Rectangle 40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59" name="Rectangle 41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60" name="Rectangle 42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61" name="Rectangle 43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62" name="Rectangle 44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63" name="Rectangle 45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64" name="Rectangle 46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65" name="Rectangle 47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06008" name="Group 48"/>
            <p:cNvGrpSpPr>
              <a:grpSpLocks noChangeAspect="1"/>
            </p:cNvGrpSpPr>
            <p:nvPr/>
          </p:nvGrpSpPr>
          <p:grpSpPr bwMode="auto">
            <a:xfrm>
              <a:off x="3916" y="1355"/>
              <a:ext cx="216" cy="216"/>
              <a:chOff x="2928" y="2448"/>
              <a:chExt cx="144" cy="144"/>
            </a:xfrm>
          </p:grpSpPr>
          <p:sp>
            <p:nvSpPr>
              <p:cNvPr id="406348" name="Rectangle 4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49" name="Rectangle 50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50" name="Rectangle 51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51" name="Rectangle 52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52" name="Rectangle 53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53" name="Rectangle 54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54" name="Rectangle 55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55" name="Rectangle 56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56" name="Rectangle 57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06009" name="Rectangle 58"/>
            <p:cNvSpPr>
              <a:spLocks noChangeAspect="1" noChangeArrowheads="1"/>
            </p:cNvSpPr>
            <p:nvPr/>
          </p:nvSpPr>
          <p:spPr bwMode="auto">
            <a:xfrm flipV="1">
              <a:off x="3916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6010" name="Rectangle 59"/>
            <p:cNvSpPr>
              <a:spLocks noChangeAspect="1" noChangeArrowheads="1"/>
            </p:cNvSpPr>
            <p:nvPr/>
          </p:nvSpPr>
          <p:spPr bwMode="auto">
            <a:xfrm flipV="1">
              <a:off x="3988" y="171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6011" name="Rectangle 60"/>
            <p:cNvSpPr>
              <a:spLocks noChangeAspect="1" noChangeArrowheads="1"/>
            </p:cNvSpPr>
            <p:nvPr/>
          </p:nvSpPr>
          <p:spPr bwMode="auto">
            <a:xfrm flipV="1">
              <a:off x="3988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6012" name="Rectangle 61"/>
            <p:cNvSpPr>
              <a:spLocks noChangeAspect="1" noChangeArrowheads="1"/>
            </p:cNvSpPr>
            <p:nvPr/>
          </p:nvSpPr>
          <p:spPr bwMode="auto">
            <a:xfrm flipV="1">
              <a:off x="4060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6013" name="Rectangle 62"/>
            <p:cNvSpPr>
              <a:spLocks noChangeAspect="1" noChangeArrowheads="1"/>
            </p:cNvSpPr>
            <p:nvPr/>
          </p:nvSpPr>
          <p:spPr bwMode="auto">
            <a:xfrm flipV="1">
              <a:off x="4060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6014" name="Rectangle 63"/>
            <p:cNvSpPr>
              <a:spLocks noChangeAspect="1" noChangeArrowheads="1"/>
            </p:cNvSpPr>
            <p:nvPr/>
          </p:nvSpPr>
          <p:spPr bwMode="auto">
            <a:xfrm flipV="1">
              <a:off x="4060" y="171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6015" name="Rectangle 64"/>
            <p:cNvSpPr>
              <a:spLocks noChangeAspect="1" noChangeArrowheads="1"/>
            </p:cNvSpPr>
            <p:nvPr/>
          </p:nvSpPr>
          <p:spPr bwMode="auto">
            <a:xfrm flipV="1">
              <a:off x="3916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6016" name="Rectangle 65"/>
            <p:cNvSpPr>
              <a:spLocks noChangeAspect="1" noChangeArrowheads="1"/>
            </p:cNvSpPr>
            <p:nvPr/>
          </p:nvSpPr>
          <p:spPr bwMode="auto">
            <a:xfrm flipV="1">
              <a:off x="3988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6017" name="Rectangle 66"/>
            <p:cNvSpPr>
              <a:spLocks noChangeAspect="1" noChangeArrowheads="1"/>
            </p:cNvSpPr>
            <p:nvPr/>
          </p:nvSpPr>
          <p:spPr bwMode="auto">
            <a:xfrm flipV="1">
              <a:off x="3772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6018" name="Rectangle 67"/>
            <p:cNvSpPr>
              <a:spLocks noChangeAspect="1" noChangeArrowheads="1"/>
            </p:cNvSpPr>
            <p:nvPr/>
          </p:nvSpPr>
          <p:spPr bwMode="auto">
            <a:xfrm flipV="1">
              <a:off x="3844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6019" name="Rectangle 68"/>
            <p:cNvSpPr>
              <a:spLocks noChangeAspect="1" noChangeArrowheads="1"/>
            </p:cNvSpPr>
            <p:nvPr/>
          </p:nvSpPr>
          <p:spPr bwMode="auto">
            <a:xfrm flipV="1">
              <a:off x="3844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6020" name="Rectangle 69"/>
            <p:cNvSpPr>
              <a:spLocks noChangeAspect="1" noChangeArrowheads="1"/>
            </p:cNvSpPr>
            <p:nvPr/>
          </p:nvSpPr>
          <p:spPr bwMode="auto">
            <a:xfrm flipV="1">
              <a:off x="3700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6021" name="Rectangle 70"/>
            <p:cNvSpPr>
              <a:spLocks noChangeAspect="1" noChangeArrowheads="1"/>
            </p:cNvSpPr>
            <p:nvPr/>
          </p:nvSpPr>
          <p:spPr bwMode="auto">
            <a:xfrm flipV="1">
              <a:off x="3772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06022" name="Group 71"/>
            <p:cNvGrpSpPr>
              <a:grpSpLocks noChangeAspect="1"/>
            </p:cNvGrpSpPr>
            <p:nvPr/>
          </p:nvGrpSpPr>
          <p:grpSpPr bwMode="auto">
            <a:xfrm>
              <a:off x="3268" y="1139"/>
              <a:ext cx="216" cy="216"/>
              <a:chOff x="2928" y="2448"/>
              <a:chExt cx="144" cy="144"/>
            </a:xfrm>
          </p:grpSpPr>
          <p:sp>
            <p:nvSpPr>
              <p:cNvPr id="406339" name="Rectangle 7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40" name="Rectangle 7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41" name="Rectangle 7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42" name="Rectangle 7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43" name="Rectangle 7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44" name="Rectangle 7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45" name="Rectangle 7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46" name="Rectangle 7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47" name="Rectangle 8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06023" name="Group 81"/>
            <p:cNvGrpSpPr>
              <a:grpSpLocks noChangeAspect="1"/>
            </p:cNvGrpSpPr>
            <p:nvPr/>
          </p:nvGrpSpPr>
          <p:grpSpPr bwMode="auto">
            <a:xfrm>
              <a:off x="3484" y="1139"/>
              <a:ext cx="216" cy="216"/>
              <a:chOff x="2928" y="2448"/>
              <a:chExt cx="144" cy="144"/>
            </a:xfrm>
          </p:grpSpPr>
          <p:sp>
            <p:nvSpPr>
              <p:cNvPr id="406330" name="Rectangle 8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31" name="Rectangle 8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32" name="Rectangle 8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33" name="Rectangle 8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34" name="Rectangle 8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35" name="Rectangle 8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36" name="Rectangle 8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37" name="Rectangle 8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38" name="Rectangle 9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06024" name="Group 91"/>
            <p:cNvGrpSpPr>
              <a:grpSpLocks noChangeAspect="1"/>
            </p:cNvGrpSpPr>
            <p:nvPr/>
          </p:nvGrpSpPr>
          <p:grpSpPr bwMode="auto">
            <a:xfrm>
              <a:off x="3700" y="1139"/>
              <a:ext cx="216" cy="216"/>
              <a:chOff x="2928" y="2448"/>
              <a:chExt cx="144" cy="144"/>
            </a:xfrm>
          </p:grpSpPr>
          <p:sp>
            <p:nvSpPr>
              <p:cNvPr id="406321" name="Rectangle 9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22" name="Rectangle 9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23" name="Rectangle 9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24" name="Rectangle 9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25" name="Rectangle 9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26" name="Rectangle 9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27" name="Rectangle 9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28" name="Rectangle 9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29" name="Rectangle 10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06025" name="Group 101"/>
            <p:cNvGrpSpPr>
              <a:grpSpLocks noChangeAspect="1"/>
            </p:cNvGrpSpPr>
            <p:nvPr/>
          </p:nvGrpSpPr>
          <p:grpSpPr bwMode="auto">
            <a:xfrm>
              <a:off x="3916" y="1139"/>
              <a:ext cx="216" cy="216"/>
              <a:chOff x="2928" y="2448"/>
              <a:chExt cx="144" cy="144"/>
            </a:xfrm>
          </p:grpSpPr>
          <p:sp>
            <p:nvSpPr>
              <p:cNvPr id="406312" name="Rectangle 10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13" name="Rectangle 10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14" name="Rectangle 10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15" name="Rectangle 10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16" name="Rectangle 10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17" name="Rectangle 10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18" name="Rectangle 10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19" name="Rectangle 10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20" name="Rectangle 11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06026" name="Group 111"/>
            <p:cNvGrpSpPr>
              <a:grpSpLocks noChangeAspect="1"/>
            </p:cNvGrpSpPr>
            <p:nvPr/>
          </p:nvGrpSpPr>
          <p:grpSpPr bwMode="auto">
            <a:xfrm>
              <a:off x="4132" y="1139"/>
              <a:ext cx="216" cy="216"/>
              <a:chOff x="2928" y="2448"/>
              <a:chExt cx="144" cy="144"/>
            </a:xfrm>
          </p:grpSpPr>
          <p:sp>
            <p:nvSpPr>
              <p:cNvPr id="406303" name="Rectangle 11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04" name="Rectangle 11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05" name="Rectangle 11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06" name="Rectangle 11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07" name="Rectangle 11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08" name="Rectangle 11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09" name="Rectangle 11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10" name="Rectangle 11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11" name="Rectangle 12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06027" name="Group 121"/>
            <p:cNvGrpSpPr>
              <a:grpSpLocks noChangeAspect="1"/>
            </p:cNvGrpSpPr>
            <p:nvPr/>
          </p:nvGrpSpPr>
          <p:grpSpPr bwMode="auto">
            <a:xfrm>
              <a:off x="4132" y="1355"/>
              <a:ext cx="216" cy="216"/>
              <a:chOff x="2928" y="2448"/>
              <a:chExt cx="144" cy="144"/>
            </a:xfrm>
          </p:grpSpPr>
          <p:sp>
            <p:nvSpPr>
              <p:cNvPr id="406294" name="Rectangle 12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295" name="Rectangle 12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296" name="Rectangle 12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297" name="Rectangle 12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298" name="Rectangle 12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299" name="Rectangle 12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00" name="Rectangle 12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01" name="Rectangle 12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302" name="Rectangle 13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06028" name="Group 131"/>
            <p:cNvGrpSpPr>
              <a:grpSpLocks noChangeAspect="1"/>
            </p:cNvGrpSpPr>
            <p:nvPr/>
          </p:nvGrpSpPr>
          <p:grpSpPr bwMode="auto">
            <a:xfrm>
              <a:off x="4132" y="1571"/>
              <a:ext cx="216" cy="216"/>
              <a:chOff x="2928" y="2448"/>
              <a:chExt cx="144" cy="144"/>
            </a:xfrm>
          </p:grpSpPr>
          <p:sp>
            <p:nvSpPr>
              <p:cNvPr id="406285" name="Rectangle 13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286" name="Rectangle 13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287" name="Rectangle 13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288" name="Rectangle 13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289" name="Rectangle 13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290" name="Rectangle 13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291" name="Rectangle 13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292" name="Rectangle 13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6293" name="Rectangle 14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06029" name="Group 142"/>
            <p:cNvGrpSpPr/>
            <p:nvPr/>
          </p:nvGrpSpPr>
          <p:grpSpPr bwMode="auto">
            <a:xfrm>
              <a:off x="3268" y="1139"/>
              <a:ext cx="1080" cy="1080"/>
              <a:chOff x="3384" y="1392"/>
              <a:chExt cx="1080" cy="1080"/>
            </a:xfrm>
          </p:grpSpPr>
          <p:grpSp>
            <p:nvGrpSpPr>
              <p:cNvPr id="406030" name="Group 143"/>
              <p:cNvGrpSpPr/>
              <p:nvPr/>
            </p:nvGrpSpPr>
            <p:grpSpPr bwMode="auto">
              <a:xfrm>
                <a:off x="3384" y="2040"/>
                <a:ext cx="432" cy="432"/>
                <a:chOff x="2040" y="2544"/>
                <a:chExt cx="432" cy="432"/>
              </a:xfrm>
            </p:grpSpPr>
            <p:grpSp>
              <p:nvGrpSpPr>
                <p:cNvPr id="406245" name="Group 144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276" name="Rectangle 14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77" name="Rectangle 14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78" name="Rectangle 14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79" name="Rectangle 14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80" name="Rectangle 14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81" name="Rectangle 15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82" name="Rectangle 15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83" name="Rectangle 15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84" name="Rectangle 15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06246" name="Group 154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267" name="Rectangle 15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68" name="Rectangle 15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69" name="Rectangle 15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70" name="Rectangle 15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71" name="Rectangle 15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72" name="Rectangle 16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73" name="Rectangle 16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74" name="Rectangle 16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75" name="Rectangle 16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06247" name="Group 164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258" name="Rectangle 16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59" name="Rectangle 16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60" name="Rectangle 16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61" name="Rectangle 16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62" name="Rectangle 16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63" name="Rectangle 17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64" name="Rectangle 17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65" name="Rectangle 17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66" name="Rectangle 17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06248" name="Group 174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249" name="Rectangle 17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50" name="Rectangle 17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51" name="Rectangle 17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52" name="Rectangle 17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53" name="Rectangle 17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54" name="Rectangle 18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55" name="Rectangle 18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56" name="Rectangle 18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57" name="Rectangle 18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406031" name="Group 184"/>
              <p:cNvGrpSpPr/>
              <p:nvPr/>
            </p:nvGrpSpPr>
            <p:grpSpPr bwMode="auto">
              <a:xfrm>
                <a:off x="3816" y="2040"/>
                <a:ext cx="432" cy="432"/>
                <a:chOff x="2040" y="2544"/>
                <a:chExt cx="432" cy="432"/>
              </a:xfrm>
            </p:grpSpPr>
            <p:grpSp>
              <p:nvGrpSpPr>
                <p:cNvPr id="406205" name="Group 185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236" name="Rectangle 18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37" name="Rectangle 18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38" name="Rectangle 18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39" name="Rectangle 18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40" name="Rectangle 19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41" name="Rectangle 19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42" name="Rectangle 19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43" name="Rectangle 19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44" name="Rectangle 19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06206" name="Group 195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227" name="Rectangle 19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28" name="Rectangle 19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29" name="Rectangle 19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30" name="Rectangle 19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31" name="Rectangle 20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32" name="Rectangle 20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33" name="Rectangle 20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34" name="Rectangle 20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35" name="Rectangle 20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06207" name="Group 205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218" name="Rectangle 20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19" name="Rectangle 20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20" name="Rectangle 20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21" name="Rectangle 20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22" name="Rectangle 21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23" name="Rectangle 21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24" name="Rectangle 21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25" name="Rectangle 21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26" name="Rectangle 21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06208" name="Group 215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209" name="Rectangle 21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10" name="Rectangle 21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11" name="Rectangle 21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12" name="Rectangle 21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13" name="Rectangle 22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14" name="Rectangle 22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15" name="Rectangle 22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16" name="Rectangle 22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17" name="Rectangle 22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406032" name="Group 225"/>
              <p:cNvGrpSpPr/>
              <p:nvPr/>
            </p:nvGrpSpPr>
            <p:grpSpPr bwMode="auto">
              <a:xfrm>
                <a:off x="3384" y="1608"/>
                <a:ext cx="432" cy="432"/>
                <a:chOff x="2040" y="2544"/>
                <a:chExt cx="432" cy="432"/>
              </a:xfrm>
            </p:grpSpPr>
            <p:grpSp>
              <p:nvGrpSpPr>
                <p:cNvPr id="406165" name="Group 226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196" name="Rectangle 22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97" name="Rectangle 22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98" name="Rectangle 22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99" name="Rectangle 23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00" name="Rectangle 23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01" name="Rectangle 23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02" name="Rectangle 23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03" name="Rectangle 23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204" name="Rectangle 23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06166" name="Group 236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187" name="Rectangle 23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88" name="Rectangle 23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89" name="Rectangle 23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90" name="Rectangle 24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91" name="Rectangle 24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92" name="Rectangle 24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93" name="Rectangle 24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94" name="Rectangle 24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95" name="Rectangle 24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06167" name="Group 246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178" name="Rectangle 24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79" name="Rectangle 24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80" name="Rectangle 24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81" name="Rectangle 25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82" name="Rectangle 25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83" name="Rectangle 25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84" name="Rectangle 25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85" name="Rectangle 25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86" name="Rectangle 25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06168" name="Group 256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169" name="Rectangle 25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70" name="Rectangle 25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71" name="Rectangle 25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72" name="Rectangle 26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73" name="Rectangle 26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74" name="Rectangle 26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75" name="Rectangle 26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76" name="Rectangle 26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77" name="Rectangle 26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406033" name="Group 266"/>
              <p:cNvGrpSpPr/>
              <p:nvPr/>
            </p:nvGrpSpPr>
            <p:grpSpPr bwMode="auto">
              <a:xfrm>
                <a:off x="3816" y="1608"/>
                <a:ext cx="432" cy="432"/>
                <a:chOff x="2040" y="2544"/>
                <a:chExt cx="432" cy="432"/>
              </a:xfrm>
            </p:grpSpPr>
            <p:grpSp>
              <p:nvGrpSpPr>
                <p:cNvPr id="406125" name="Group 267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156" name="Rectangle 26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57" name="Rectangle 26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58" name="Rectangle 27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59" name="Rectangle 27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60" name="Rectangle 27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61" name="Rectangle 27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62" name="Rectangle 27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63" name="Rectangle 27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64" name="Rectangle 27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06126" name="Group 277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147" name="Rectangle 27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48" name="Rectangle 27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49" name="Rectangle 28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50" name="Rectangle 28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51" name="Rectangle 28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52" name="Rectangle 28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53" name="Rectangle 28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54" name="Rectangle 28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55" name="Rectangle 28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06127" name="Group 287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138" name="Rectangle 28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39" name="Rectangle 28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40" name="Rectangle 29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41" name="Rectangle 29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42" name="Rectangle 29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43" name="Rectangle 29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44" name="Rectangle 29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45" name="Rectangle 29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46" name="Rectangle 29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06128" name="Group 297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129" name="Rectangle 29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30" name="Rectangle 29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31" name="Rectangle 30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32" name="Rectangle 30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33" name="Rectangle 30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34" name="Rectangle 30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35" name="Rectangle 30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36" name="Rectangle 30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6137" name="Rectangle 30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406034" name="Group 307"/>
              <p:cNvGrpSpPr>
                <a:grpSpLocks noChangeAspect="1"/>
              </p:cNvGrpSpPr>
              <p:nvPr/>
            </p:nvGrpSpPr>
            <p:grpSpPr bwMode="auto">
              <a:xfrm>
                <a:off x="3384" y="1392"/>
                <a:ext cx="216" cy="216"/>
                <a:chOff x="2928" y="2448"/>
                <a:chExt cx="144" cy="144"/>
              </a:xfrm>
            </p:grpSpPr>
            <p:sp>
              <p:nvSpPr>
                <p:cNvPr id="406116" name="Rectangle 3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17" name="Rectangle 3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18" name="Rectangle 3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19" name="Rectangle 3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20" name="Rectangle 3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21" name="Rectangle 3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22" name="Rectangle 3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23" name="Rectangle 3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24" name="Rectangle 3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6035" name="Group 317"/>
              <p:cNvGrpSpPr>
                <a:grpSpLocks noChangeAspect="1"/>
              </p:cNvGrpSpPr>
              <p:nvPr/>
            </p:nvGrpSpPr>
            <p:grpSpPr bwMode="auto">
              <a:xfrm>
                <a:off x="3600" y="1392"/>
                <a:ext cx="216" cy="216"/>
                <a:chOff x="2928" y="2448"/>
                <a:chExt cx="144" cy="144"/>
              </a:xfrm>
            </p:grpSpPr>
            <p:sp>
              <p:nvSpPr>
                <p:cNvPr id="406107" name="Rectangle 3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08" name="Rectangle 3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09" name="Rectangle 3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10" name="Rectangle 3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11" name="Rectangle 3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12" name="Rectangle 3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13" name="Rectangle 3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14" name="Rectangle 3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15" name="Rectangle 3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6036" name="Group 327"/>
              <p:cNvGrpSpPr>
                <a:grpSpLocks noChangeAspect="1"/>
              </p:cNvGrpSpPr>
              <p:nvPr/>
            </p:nvGrpSpPr>
            <p:grpSpPr bwMode="auto">
              <a:xfrm>
                <a:off x="3816" y="1392"/>
                <a:ext cx="216" cy="216"/>
                <a:chOff x="2928" y="2448"/>
                <a:chExt cx="144" cy="144"/>
              </a:xfrm>
            </p:grpSpPr>
            <p:sp>
              <p:nvSpPr>
                <p:cNvPr id="406098" name="Rectangle 3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99" name="Rectangle 3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00" name="Rectangle 3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01" name="Rectangle 3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02" name="Rectangle 3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03" name="Rectangle 3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04" name="Rectangle 3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05" name="Rectangle 3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106" name="Rectangle 3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6037" name="Group 337"/>
              <p:cNvGrpSpPr>
                <a:grpSpLocks noChangeAspect="1"/>
              </p:cNvGrpSpPr>
              <p:nvPr/>
            </p:nvGrpSpPr>
            <p:grpSpPr bwMode="auto">
              <a:xfrm>
                <a:off x="4032" y="1392"/>
                <a:ext cx="216" cy="216"/>
                <a:chOff x="2928" y="2448"/>
                <a:chExt cx="144" cy="144"/>
              </a:xfrm>
            </p:grpSpPr>
            <p:sp>
              <p:nvSpPr>
                <p:cNvPr id="406089" name="Rectangle 3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90" name="Rectangle 3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91" name="Rectangle 3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92" name="Rectangle 3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93" name="Rectangle 3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94" name="Rectangle 3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95" name="Rectangle 3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96" name="Rectangle 3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97" name="Rectangle 3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6038" name="Group 347"/>
              <p:cNvGrpSpPr>
                <a:grpSpLocks noChangeAspect="1"/>
              </p:cNvGrpSpPr>
              <p:nvPr/>
            </p:nvGrpSpPr>
            <p:grpSpPr bwMode="auto">
              <a:xfrm>
                <a:off x="4248" y="1392"/>
                <a:ext cx="216" cy="216"/>
                <a:chOff x="2928" y="2448"/>
                <a:chExt cx="144" cy="144"/>
              </a:xfrm>
            </p:grpSpPr>
            <p:sp>
              <p:nvSpPr>
                <p:cNvPr id="406080" name="Rectangle 3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81" name="Rectangle 3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82" name="Rectangle 3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83" name="Rectangle 3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84" name="Rectangle 3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85" name="Rectangle 3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86" name="Rectangle 3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87" name="Rectangle 3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88" name="Rectangle 3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6039" name="Group 357"/>
              <p:cNvGrpSpPr>
                <a:grpSpLocks noChangeAspect="1"/>
              </p:cNvGrpSpPr>
              <p:nvPr/>
            </p:nvGrpSpPr>
            <p:grpSpPr bwMode="auto">
              <a:xfrm>
                <a:off x="4248" y="1608"/>
                <a:ext cx="216" cy="216"/>
                <a:chOff x="2928" y="2448"/>
                <a:chExt cx="144" cy="144"/>
              </a:xfrm>
            </p:grpSpPr>
            <p:sp>
              <p:nvSpPr>
                <p:cNvPr id="406071" name="Rectangle 3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72" name="Rectangle 3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73" name="Rectangle 3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74" name="Rectangle 3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75" name="Rectangle 3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76" name="Rectangle 3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77" name="Rectangle 3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78" name="Rectangle 3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79" name="Rectangle 3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6040" name="Group 367"/>
              <p:cNvGrpSpPr>
                <a:grpSpLocks noChangeAspect="1"/>
              </p:cNvGrpSpPr>
              <p:nvPr/>
            </p:nvGrpSpPr>
            <p:grpSpPr bwMode="auto">
              <a:xfrm>
                <a:off x="4248" y="1824"/>
                <a:ext cx="216" cy="216"/>
                <a:chOff x="2928" y="2448"/>
                <a:chExt cx="144" cy="144"/>
              </a:xfrm>
            </p:grpSpPr>
            <p:sp>
              <p:nvSpPr>
                <p:cNvPr id="406062" name="Rectangle 3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63" name="Rectangle 3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64" name="Rectangle 3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65" name="Rectangle 3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66" name="Rectangle 3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67" name="Rectangle 3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68" name="Rectangle 3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69" name="Rectangle 3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70" name="Rectangle 3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6041" name="Group 377"/>
              <p:cNvGrpSpPr>
                <a:grpSpLocks noChangeAspect="1"/>
              </p:cNvGrpSpPr>
              <p:nvPr/>
            </p:nvGrpSpPr>
            <p:grpSpPr bwMode="auto">
              <a:xfrm>
                <a:off x="4248" y="2040"/>
                <a:ext cx="216" cy="216"/>
                <a:chOff x="2928" y="2448"/>
                <a:chExt cx="144" cy="144"/>
              </a:xfrm>
            </p:grpSpPr>
            <p:sp>
              <p:nvSpPr>
                <p:cNvPr id="406053" name="Rectangle 3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54" name="Rectangle 3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55" name="Rectangle 3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56" name="Rectangle 3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57" name="Rectangle 3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58" name="Rectangle 3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59" name="Rectangle 3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60" name="Rectangle 3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61" name="Rectangle 3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6042" name="Group 387"/>
              <p:cNvGrpSpPr>
                <a:grpSpLocks noChangeAspect="1"/>
              </p:cNvGrpSpPr>
              <p:nvPr/>
            </p:nvGrpSpPr>
            <p:grpSpPr bwMode="auto">
              <a:xfrm>
                <a:off x="4248" y="2256"/>
                <a:ext cx="216" cy="216"/>
                <a:chOff x="2928" y="2448"/>
                <a:chExt cx="144" cy="144"/>
              </a:xfrm>
            </p:grpSpPr>
            <p:sp>
              <p:nvSpPr>
                <p:cNvPr id="406044" name="Rectangle 3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45" name="Rectangle 3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46" name="Rectangle 3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47" name="Rectangle 3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48" name="Rectangle 3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49" name="Rectangle 3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50" name="Rectangle 3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51" name="Rectangle 3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6052" name="Rectangle 3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06043" name="Rectangle 397"/>
              <p:cNvSpPr>
                <a:spLocks noChangeAspect="1" noChangeArrowheads="1"/>
              </p:cNvSpPr>
              <p:nvPr/>
            </p:nvSpPr>
            <p:spPr bwMode="auto">
              <a:xfrm flipV="1">
                <a:off x="3888" y="1896"/>
                <a:ext cx="72" cy="72"/>
              </a:xfrm>
              <a:prstGeom prst="rect">
                <a:avLst/>
              </a:prstGeom>
              <a:noFill/>
              <a:ln w="9525" cap="rnd">
                <a:solidFill>
                  <a:srgbClr val="11B119"/>
                </a:solidFill>
                <a:prstDash val="sysDot"/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58798" name="Rectangle 398"/>
          <p:cNvSpPr>
            <a:spLocks noChangeArrowheads="1"/>
          </p:cNvSpPr>
          <p:nvPr/>
        </p:nvSpPr>
        <p:spPr bwMode="auto">
          <a:xfrm>
            <a:off x="7204076" y="2390706"/>
            <a:ext cx="384175" cy="5032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GB" sz="27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anose="020B0603020202020204" pitchFamily="34" charset="0"/>
              </a:rPr>
              <a:t>p</a:t>
            </a:r>
            <a:endParaRPr lang="en-US" sz="27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405512" name="Picture 400" descr="ex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0" y="1192142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0670" name="Group 888"/>
          <p:cNvGrpSpPr/>
          <p:nvPr/>
        </p:nvGrpSpPr>
        <p:grpSpPr bwMode="auto">
          <a:xfrm>
            <a:off x="2254250" y="1100067"/>
            <a:ext cx="2546350" cy="1709738"/>
            <a:chOff x="460" y="758"/>
            <a:chExt cx="1604" cy="1077"/>
          </a:xfrm>
        </p:grpSpPr>
        <p:grpSp>
          <p:nvGrpSpPr>
            <p:cNvPr id="405517" name="Group 401"/>
            <p:cNvGrpSpPr>
              <a:grpSpLocks noChangeAspect="1"/>
            </p:cNvGrpSpPr>
            <p:nvPr/>
          </p:nvGrpSpPr>
          <p:grpSpPr bwMode="auto">
            <a:xfrm>
              <a:off x="750" y="1371"/>
              <a:ext cx="432" cy="262"/>
              <a:chOff x="3288" y="1296"/>
              <a:chExt cx="1080" cy="648"/>
            </a:xfrm>
          </p:grpSpPr>
          <p:sp>
            <p:nvSpPr>
              <p:cNvPr id="405875" name="Rectangle 402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876" name="Rectangle 403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877" name="Rectangle 404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878" name="Rectangle 405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879" name="Rectangle 406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880" name="Rectangle 407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881" name="Rectangle 408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882" name="Rectangle 409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883" name="Rectangle 410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884" name="Rectangle 41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885" name="Rectangle 412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886" name="Rectangle 413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887" name="Rectangle 414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888" name="Rectangle 415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5889" name="Group 416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05984" name="Rectangle 4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85" name="Rectangle 4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86" name="Rectangle 4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87" name="Rectangle 4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88" name="Rectangle 4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89" name="Rectangle 4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90" name="Rectangle 4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91" name="Rectangle 4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92" name="Rectangle 4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890" name="Group 426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05975" name="Rectangle 4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76" name="Rectangle 4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77" name="Rectangle 4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78" name="Rectangle 4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79" name="Rectangle 4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80" name="Rectangle 4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81" name="Rectangle 4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82" name="Rectangle 4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83" name="Rectangle 4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05891" name="Rectangle 436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892" name="Rectangle 437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893" name="Rectangle 438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894" name="Rectangle 43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895" name="Rectangle 440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896" name="Rectangle 441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897" name="Rectangle 442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898" name="Rectangle 443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899" name="Rectangle 444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900" name="Rectangle 445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901" name="Rectangle 446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902" name="Rectangle 447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903" name="Rectangle 448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5904" name="Group 449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05966" name="Rectangle 4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67" name="Rectangle 4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68" name="Rectangle 4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69" name="Rectangle 4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70" name="Rectangle 4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71" name="Rectangle 4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72" name="Rectangle 4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73" name="Rectangle 4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74" name="Rectangle 4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905" name="Group 459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05957" name="Rectangle 4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58" name="Rectangle 4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59" name="Rectangle 4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60" name="Rectangle 4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61" name="Rectangle 4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62" name="Rectangle 4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63" name="Rectangle 4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64" name="Rectangle 4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65" name="Rectangle 4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906" name="Group 469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05948" name="Rectangle 4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49" name="Rectangle 4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50" name="Rectangle 4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51" name="Rectangle 4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52" name="Rectangle 4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53" name="Rectangle 4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54" name="Rectangle 4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55" name="Rectangle 4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56" name="Rectangle 4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907" name="Group 479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05939" name="Rectangle 4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40" name="Rectangle 4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41" name="Rectangle 4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42" name="Rectangle 4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43" name="Rectangle 4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44" name="Rectangle 4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45" name="Rectangle 4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46" name="Rectangle 4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47" name="Rectangle 4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908" name="Group 489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05930" name="Rectangle 4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31" name="Rectangle 4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32" name="Rectangle 4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33" name="Rectangle 4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34" name="Rectangle 4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35" name="Rectangle 4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36" name="Rectangle 4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37" name="Rectangle 4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38" name="Rectangle 4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909" name="Group 499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05921" name="Rectangle 5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22" name="Rectangle 5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23" name="Rectangle 5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24" name="Rectangle 5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25" name="Rectangle 5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26" name="Rectangle 5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27" name="Rectangle 5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28" name="Rectangle 5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29" name="Rectangle 5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910" name="Group 509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05912" name="Rectangle 5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13" name="Rectangle 5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14" name="Rectangle 5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15" name="Rectangle 5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16" name="Rectangle 5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17" name="Rectangle 5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18" name="Rectangle 5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19" name="Rectangle 5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920" name="Rectangle 5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05911" name="Rectangle 519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05518" name="Group 520"/>
            <p:cNvGrpSpPr>
              <a:grpSpLocks noChangeAspect="1"/>
            </p:cNvGrpSpPr>
            <p:nvPr/>
          </p:nvGrpSpPr>
          <p:grpSpPr bwMode="auto">
            <a:xfrm>
              <a:off x="1632" y="1573"/>
              <a:ext cx="432" cy="262"/>
              <a:chOff x="3288" y="1296"/>
              <a:chExt cx="1080" cy="648"/>
            </a:xfrm>
          </p:grpSpPr>
          <p:sp>
            <p:nvSpPr>
              <p:cNvPr id="405757" name="Rectangle 521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58" name="Rectangle 522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59" name="Rectangle 523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60" name="Rectangle 524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61" name="Rectangle 525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62" name="Rectangle 526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63" name="Rectangle 527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64" name="Rectangle 528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65" name="Rectangle 529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66" name="Rectangle 530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67" name="Rectangle 53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68" name="Rectangle 532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69" name="Rectangle 533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70" name="Rectangle 534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5771" name="Group 535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05866" name="Rectangle 5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67" name="Rectangle 5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68" name="Rectangle 5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69" name="Rectangle 5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70" name="Rectangle 5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71" name="Rectangle 5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72" name="Rectangle 5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73" name="Rectangle 5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74" name="Rectangle 5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772" name="Group 545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05857" name="Rectangle 5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58" name="Rectangle 5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59" name="Rectangle 5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60" name="Rectangle 5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61" name="Rectangle 5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62" name="Rectangle 5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63" name="Rectangle 5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64" name="Rectangle 5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65" name="Rectangle 5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05773" name="Rectangle 555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74" name="Rectangle 556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75" name="Rectangle 557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76" name="Rectangle 558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77" name="Rectangle 55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78" name="Rectangle 560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79" name="Rectangle 561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80" name="Rectangle 562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81" name="Rectangle 563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82" name="Rectangle 564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83" name="Rectangle 565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84" name="Rectangle 566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785" name="Rectangle 567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5786" name="Group 568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05848" name="Rectangle 5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49" name="Rectangle 5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50" name="Rectangle 5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51" name="Rectangle 5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52" name="Rectangle 5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53" name="Rectangle 5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54" name="Rectangle 5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55" name="Rectangle 5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56" name="Rectangle 5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787" name="Group 578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05839" name="Rectangle 5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40" name="Rectangle 5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41" name="Rectangle 5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42" name="Rectangle 5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43" name="Rectangle 5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44" name="Rectangle 5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45" name="Rectangle 5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46" name="Rectangle 5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47" name="Rectangle 5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788" name="Group 588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05830" name="Rectangle 5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31" name="Rectangle 5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32" name="Rectangle 5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33" name="Rectangle 5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34" name="Rectangle 5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35" name="Rectangle 5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36" name="Rectangle 5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37" name="Rectangle 5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38" name="Rectangle 5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789" name="Group 598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05821" name="Rectangle 5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22" name="Rectangle 6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23" name="Rectangle 6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24" name="Rectangle 6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25" name="Rectangle 6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26" name="Rectangle 6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27" name="Rectangle 6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28" name="Rectangle 6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29" name="Rectangle 6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790" name="Group 608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05812" name="Rectangle 6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13" name="Rectangle 6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14" name="Rectangle 6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15" name="Rectangle 6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16" name="Rectangle 6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17" name="Rectangle 6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18" name="Rectangle 6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19" name="Rectangle 6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20" name="Rectangle 6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791" name="Group 618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05803" name="Rectangle 6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04" name="Rectangle 6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05" name="Rectangle 6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06" name="Rectangle 6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07" name="Rectangle 6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08" name="Rectangle 6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09" name="Rectangle 6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10" name="Rectangle 6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11" name="Rectangle 6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792" name="Group 628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05794" name="Rectangle 6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95" name="Rectangle 6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96" name="Rectangle 6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97" name="Rectangle 6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98" name="Rectangle 6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99" name="Rectangle 6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00" name="Rectangle 6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01" name="Rectangle 6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802" name="Rectangle 6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05793" name="Rectangle 638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05519" name="Group 639"/>
            <p:cNvGrpSpPr>
              <a:grpSpLocks noChangeAspect="1"/>
            </p:cNvGrpSpPr>
            <p:nvPr/>
          </p:nvGrpSpPr>
          <p:grpSpPr bwMode="auto">
            <a:xfrm>
              <a:off x="1368" y="968"/>
              <a:ext cx="432" cy="262"/>
              <a:chOff x="3288" y="1296"/>
              <a:chExt cx="1080" cy="648"/>
            </a:xfrm>
          </p:grpSpPr>
          <p:sp>
            <p:nvSpPr>
              <p:cNvPr id="405639" name="Rectangle 640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40" name="Rectangle 641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41" name="Rectangle 642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42" name="Rectangle 643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43" name="Rectangle 644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44" name="Rectangle 645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45" name="Rectangle 646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46" name="Rectangle 647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47" name="Rectangle 648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48" name="Rectangle 649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49" name="Rectangle 650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50" name="Rectangle 65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51" name="Rectangle 652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52" name="Rectangle 653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5653" name="Group 654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05748" name="Rectangle 6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49" name="Rectangle 6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50" name="Rectangle 6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51" name="Rectangle 6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52" name="Rectangle 6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53" name="Rectangle 6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54" name="Rectangle 6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55" name="Rectangle 6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56" name="Rectangle 6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654" name="Group 664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05739" name="Rectangle 6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40" name="Rectangle 6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41" name="Rectangle 6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42" name="Rectangle 6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43" name="Rectangle 6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44" name="Rectangle 6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45" name="Rectangle 6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46" name="Rectangle 6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47" name="Rectangle 6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05655" name="Rectangle 674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56" name="Rectangle 675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57" name="Rectangle 676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58" name="Rectangle 677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59" name="Rectangle 678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60" name="Rectangle 67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61" name="Rectangle 680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62" name="Rectangle 681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63" name="Rectangle 682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64" name="Rectangle 683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65" name="Rectangle 684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66" name="Rectangle 685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667" name="Rectangle 686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5668" name="Group 687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05730" name="Rectangle 6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31" name="Rectangle 6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32" name="Rectangle 6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33" name="Rectangle 6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34" name="Rectangle 6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35" name="Rectangle 6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36" name="Rectangle 6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37" name="Rectangle 6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38" name="Rectangle 6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669" name="Group 697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05721" name="Rectangle 6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22" name="Rectangle 6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23" name="Rectangle 7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24" name="Rectangle 7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25" name="Rectangle 7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26" name="Rectangle 7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27" name="Rectangle 7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28" name="Rectangle 7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29" name="Rectangle 7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670" name="Group 707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05712" name="Rectangle 7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13" name="Rectangle 7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14" name="Rectangle 7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15" name="Rectangle 7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16" name="Rectangle 7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17" name="Rectangle 7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18" name="Rectangle 7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19" name="Rectangle 7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20" name="Rectangle 7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671" name="Group 717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05703" name="Rectangle 7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04" name="Rectangle 7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05" name="Rectangle 7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06" name="Rectangle 7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07" name="Rectangle 7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08" name="Rectangle 7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09" name="Rectangle 7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10" name="Rectangle 7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11" name="Rectangle 7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672" name="Group 727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05694" name="Rectangle 7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95" name="Rectangle 7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96" name="Rectangle 7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97" name="Rectangle 7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98" name="Rectangle 7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99" name="Rectangle 7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00" name="Rectangle 7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01" name="Rectangle 7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702" name="Rectangle 7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673" name="Group 737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05685" name="Rectangle 7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86" name="Rectangle 7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87" name="Rectangle 7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88" name="Rectangle 7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89" name="Rectangle 7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90" name="Rectangle 7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91" name="Rectangle 7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92" name="Rectangle 7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93" name="Rectangle 7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674" name="Group 747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05676" name="Rectangle 7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77" name="Rectangle 7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78" name="Rectangle 7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79" name="Rectangle 7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80" name="Rectangle 7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81" name="Rectangle 7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82" name="Rectangle 7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83" name="Rectangle 7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84" name="Rectangle 7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05675" name="Rectangle 757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05520" name="Group 758"/>
            <p:cNvGrpSpPr>
              <a:grpSpLocks noChangeAspect="1"/>
            </p:cNvGrpSpPr>
            <p:nvPr/>
          </p:nvGrpSpPr>
          <p:grpSpPr bwMode="auto">
            <a:xfrm>
              <a:off x="460" y="758"/>
              <a:ext cx="432" cy="262"/>
              <a:chOff x="3288" y="1296"/>
              <a:chExt cx="1080" cy="648"/>
            </a:xfrm>
          </p:grpSpPr>
          <p:sp>
            <p:nvSpPr>
              <p:cNvPr id="405521" name="Rectangle 759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22" name="Rectangle 760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23" name="Rectangle 761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24" name="Rectangle 762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25" name="Rectangle 763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26" name="Rectangle 764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27" name="Rectangle 765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28" name="Rectangle 766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29" name="Rectangle 767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30" name="Rectangle 768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31" name="Rectangle 769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32" name="Rectangle 770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33" name="Rectangle 771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34" name="Rectangle 772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5535" name="Group 773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05630" name="Rectangle 7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31" name="Rectangle 7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32" name="Rectangle 7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33" name="Rectangle 7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34" name="Rectangle 7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35" name="Rectangle 7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36" name="Rectangle 7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37" name="Rectangle 7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38" name="Rectangle 7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536" name="Group 783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05621" name="Rectangle 7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22" name="Rectangle 7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23" name="Rectangle 7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24" name="Rectangle 7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25" name="Rectangle 7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26" name="Rectangle 7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27" name="Rectangle 7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28" name="Rectangle 7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29" name="Rectangle 7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05537" name="Rectangle 793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38" name="Rectangle 794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39" name="Rectangle 795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40" name="Rectangle 796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41" name="Rectangle 797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42" name="Rectangle 798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43" name="Rectangle 799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44" name="Rectangle 800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45" name="Rectangle 801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46" name="Rectangle 802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47" name="Rectangle 803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48" name="Rectangle 804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5549" name="Rectangle 805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5550" name="Group 806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05612" name="Rectangle 8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13" name="Rectangle 8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14" name="Rectangle 8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15" name="Rectangle 8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16" name="Rectangle 8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17" name="Rectangle 8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18" name="Rectangle 8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19" name="Rectangle 8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20" name="Rectangle 8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551" name="Group 816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05603" name="Rectangle 8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04" name="Rectangle 8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05" name="Rectangle 8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06" name="Rectangle 8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07" name="Rectangle 8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08" name="Rectangle 8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09" name="Rectangle 8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10" name="Rectangle 8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11" name="Rectangle 8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552" name="Group 826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05594" name="Rectangle 8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95" name="Rectangle 8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96" name="Rectangle 8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97" name="Rectangle 8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98" name="Rectangle 8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99" name="Rectangle 8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00" name="Rectangle 8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01" name="Rectangle 8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602" name="Rectangle 8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553" name="Group 836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05585" name="Rectangle 8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86" name="Rectangle 8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87" name="Rectangle 8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88" name="Rectangle 8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89" name="Rectangle 8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90" name="Rectangle 8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91" name="Rectangle 8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92" name="Rectangle 8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93" name="Rectangle 8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554" name="Group 846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05576" name="Rectangle 8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77" name="Rectangle 8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78" name="Rectangle 8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79" name="Rectangle 8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80" name="Rectangle 8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81" name="Rectangle 8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82" name="Rectangle 8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83" name="Rectangle 8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84" name="Rectangle 8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555" name="Group 856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05567" name="Rectangle 8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68" name="Rectangle 8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69" name="Rectangle 8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70" name="Rectangle 8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71" name="Rectangle 8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72" name="Rectangle 8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73" name="Rectangle 8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74" name="Rectangle 8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75" name="Rectangle 8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5556" name="Group 866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05558" name="Rectangle 8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59" name="Rectangle 8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60" name="Rectangle 8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61" name="Rectangle 8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62" name="Rectangle 8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63" name="Rectangle 8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64" name="Rectangle 8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65" name="Rectangle 8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566" name="Rectangle 8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05557" name="Rectangle 876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405514" name="Text Box 877"/>
          <p:cNvSpPr txBox="1">
            <a:spLocks noChangeArrowheads="1"/>
          </p:cNvSpPr>
          <p:nvPr/>
        </p:nvSpPr>
        <p:spPr bwMode="auto">
          <a:xfrm>
            <a:off x="2863851" y="2998743"/>
            <a:ext cx="1382713" cy="33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>
                <a:solidFill>
                  <a:srgbClr val="000000"/>
                </a:solidFill>
              </a:rPr>
              <a:t>input image</a:t>
            </a:r>
            <a:r>
              <a:rPr lang="en-US" sz="16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05515" name="Text Box 889"/>
          <p:cNvSpPr txBox="1">
            <a:spLocks noChangeArrowheads="1"/>
          </p:cNvSpPr>
          <p:nvPr/>
        </p:nvSpPr>
        <p:spPr bwMode="auto">
          <a:xfrm>
            <a:off x="6643696" y="3509925"/>
            <a:ext cx="1954381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>
                <a:solidFill>
                  <a:srgbClr val="000000"/>
                </a:solidFill>
              </a:rPr>
              <a:t>synthesized image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05516" name="Rectangle 861"/>
          <p:cNvSpPr>
            <a:spLocks noChangeArrowheads="1"/>
          </p:cNvSpPr>
          <p:nvPr/>
        </p:nvSpPr>
        <p:spPr bwMode="auto">
          <a:xfrm>
            <a:off x="7974013" y="6581776"/>
            <a:ext cx="2549096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/>
              <a:t>Slide from Alyosha Efros, ICCV 1999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0" i="0" u="none" strike="noStrike" dirty="0">
                <a:solidFill>
                  <a:srgbClr val="2A2B2E"/>
                </a:solidFill>
                <a:effectLst/>
                <a:latin typeface="PingFang SC"/>
              </a:rPr>
              <a:t>邻域窗口</a:t>
            </a:r>
            <a:endParaRPr lang="en-US" dirty="0"/>
          </a:p>
        </p:txBody>
      </p:sp>
      <p:pic>
        <p:nvPicPr>
          <p:cNvPr id="409602" name="Picture 3"/>
          <p:cNvPicPr>
            <a:picLocks noChangeAspect="1" noChangeArrowheads="1"/>
          </p:cNvPicPr>
          <p:nvPr/>
        </p:nvPicPr>
        <p:blipFill>
          <a:blip r:embed="rId3" cstate="print"/>
          <a:srcRect l="15591" t="19356" r="16129" b="18817"/>
          <a:stretch>
            <a:fillRect/>
          </a:stretch>
        </p:blipFill>
        <p:spPr bwMode="auto">
          <a:xfrm>
            <a:off x="4711700" y="2057400"/>
            <a:ext cx="1612900" cy="146050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</p:pic>
      <p:pic>
        <p:nvPicPr>
          <p:cNvPr id="409603" name="Picture 4"/>
          <p:cNvPicPr>
            <a:picLocks noChangeAspect="1" noChangeArrowheads="1"/>
          </p:cNvPicPr>
          <p:nvPr/>
        </p:nvPicPr>
        <p:blipFill>
          <a:blip r:embed="rId4" cstate="print"/>
          <a:srcRect l="6250" t="7864" r="6667" b="8388"/>
          <a:stretch>
            <a:fillRect/>
          </a:stretch>
        </p:blipFill>
        <p:spPr bwMode="auto">
          <a:xfrm>
            <a:off x="1790700" y="4473576"/>
            <a:ext cx="2654300" cy="2028825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</p:pic>
      <p:pic>
        <p:nvPicPr>
          <p:cNvPr id="409604" name="Picture 5"/>
          <p:cNvPicPr>
            <a:picLocks noChangeAspect="1" noChangeArrowheads="1"/>
          </p:cNvPicPr>
          <p:nvPr/>
        </p:nvPicPr>
        <p:blipFill>
          <a:blip r:embed="rId3" cstate="print"/>
          <a:srcRect l="16666" t="20268" r="19048" b="18927"/>
          <a:stretch>
            <a:fillRect/>
          </a:stretch>
        </p:blipFill>
        <p:spPr bwMode="auto">
          <a:xfrm>
            <a:off x="2692400" y="2501900"/>
            <a:ext cx="685800" cy="64770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</p:pic>
      <p:sp>
        <p:nvSpPr>
          <p:cNvPr id="409605" name="Rectangle 6"/>
          <p:cNvSpPr>
            <a:spLocks noChangeArrowheads="1"/>
          </p:cNvSpPr>
          <p:nvPr/>
        </p:nvSpPr>
        <p:spPr bwMode="auto">
          <a:xfrm>
            <a:off x="5334000" y="2590800"/>
            <a:ext cx="304800" cy="3048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09606" name="Line 7"/>
          <p:cNvSpPr>
            <a:spLocks noChangeShapeType="1"/>
          </p:cNvSpPr>
          <p:nvPr/>
        </p:nvSpPr>
        <p:spPr bwMode="auto">
          <a:xfrm flipH="1">
            <a:off x="2895600" y="2895600"/>
            <a:ext cx="2590800" cy="15240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8"/>
          <p:cNvGrpSpPr/>
          <p:nvPr/>
        </p:nvGrpSpPr>
        <p:grpSpPr bwMode="auto">
          <a:xfrm>
            <a:off x="4686300" y="2590800"/>
            <a:ext cx="2667000" cy="3911600"/>
            <a:chOff x="1992" y="1632"/>
            <a:chExt cx="1680" cy="2464"/>
          </a:xfrm>
        </p:grpSpPr>
        <p:pic>
          <p:nvPicPr>
            <p:cNvPr id="409618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 l="6250" t="7864" r="6250" b="8388"/>
            <a:stretch>
              <a:fillRect/>
            </a:stretch>
          </p:blipFill>
          <p:spPr bwMode="auto">
            <a:xfrm>
              <a:off x="1992" y="2818"/>
              <a:ext cx="1680" cy="127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</p:spPr>
        </p:pic>
        <p:sp>
          <p:nvSpPr>
            <p:cNvPr id="409619" name="Rectangle 10"/>
            <p:cNvSpPr>
              <a:spLocks noChangeArrowheads="1"/>
            </p:cNvSpPr>
            <p:nvPr/>
          </p:nvSpPr>
          <p:spPr bwMode="auto">
            <a:xfrm>
              <a:off x="2400" y="1632"/>
              <a:ext cx="288" cy="288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09620" name="Line 11"/>
            <p:cNvSpPr>
              <a:spLocks noChangeShapeType="1"/>
            </p:cNvSpPr>
            <p:nvPr/>
          </p:nvSpPr>
          <p:spPr bwMode="auto">
            <a:xfrm>
              <a:off x="2544" y="1920"/>
              <a:ext cx="0" cy="864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2"/>
          <p:cNvGrpSpPr/>
          <p:nvPr/>
        </p:nvGrpSpPr>
        <p:grpSpPr bwMode="auto">
          <a:xfrm>
            <a:off x="5334000" y="2590800"/>
            <a:ext cx="4902200" cy="3911600"/>
            <a:chOff x="2400" y="1632"/>
            <a:chExt cx="3088" cy="2464"/>
          </a:xfrm>
        </p:grpSpPr>
        <p:pic>
          <p:nvPicPr>
            <p:cNvPr id="409615" name="Picture 13"/>
            <p:cNvPicPr>
              <a:picLocks noChangeAspect="1" noChangeArrowheads="1"/>
            </p:cNvPicPr>
            <p:nvPr/>
          </p:nvPicPr>
          <p:blipFill>
            <a:blip r:embed="rId6" cstate="print"/>
            <a:srcRect l="6250" t="7869" r="6667" b="8394"/>
            <a:stretch>
              <a:fillRect/>
            </a:stretch>
          </p:blipFill>
          <p:spPr bwMode="auto">
            <a:xfrm>
              <a:off x="3816" y="2819"/>
              <a:ext cx="1672" cy="1277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</p:spPr>
        </p:pic>
        <p:sp>
          <p:nvSpPr>
            <p:cNvPr id="409616" name="Rectangle 14"/>
            <p:cNvSpPr>
              <a:spLocks noChangeArrowheads="1"/>
            </p:cNvSpPr>
            <p:nvPr/>
          </p:nvSpPr>
          <p:spPr bwMode="auto">
            <a:xfrm>
              <a:off x="2400" y="1632"/>
              <a:ext cx="384" cy="3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09617" name="Line 15"/>
            <p:cNvSpPr>
              <a:spLocks noChangeShapeType="1"/>
            </p:cNvSpPr>
            <p:nvPr/>
          </p:nvSpPr>
          <p:spPr bwMode="auto">
            <a:xfrm>
              <a:off x="2688" y="2016"/>
              <a:ext cx="1152" cy="76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6"/>
          <p:cNvGrpSpPr/>
          <p:nvPr/>
        </p:nvGrpSpPr>
        <p:grpSpPr bwMode="auto">
          <a:xfrm>
            <a:off x="5334000" y="2185988"/>
            <a:ext cx="4902200" cy="2030412"/>
            <a:chOff x="2400" y="1377"/>
            <a:chExt cx="3088" cy="1279"/>
          </a:xfrm>
        </p:grpSpPr>
        <p:pic>
          <p:nvPicPr>
            <p:cNvPr id="409612" name="Picture 17"/>
            <p:cNvPicPr>
              <a:picLocks noChangeAspect="1" noChangeArrowheads="1"/>
            </p:cNvPicPr>
            <p:nvPr/>
          </p:nvPicPr>
          <p:blipFill>
            <a:blip r:embed="rId7" cstate="print"/>
            <a:srcRect l="6250" t="7858" r="6667" b="8383"/>
            <a:stretch>
              <a:fillRect/>
            </a:stretch>
          </p:blipFill>
          <p:spPr bwMode="auto">
            <a:xfrm>
              <a:off x="3816" y="1377"/>
              <a:ext cx="1672" cy="1279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</p:spPr>
        </p:pic>
        <p:sp>
          <p:nvSpPr>
            <p:cNvPr id="409613" name="Rectangle 18"/>
            <p:cNvSpPr>
              <a:spLocks noChangeArrowheads="1"/>
            </p:cNvSpPr>
            <p:nvPr/>
          </p:nvSpPr>
          <p:spPr bwMode="auto">
            <a:xfrm>
              <a:off x="2400" y="1632"/>
              <a:ext cx="528" cy="480"/>
            </a:xfrm>
            <a:prstGeom prst="rect">
              <a:avLst/>
            </a:prstGeom>
            <a:noFill/>
            <a:ln w="38100">
              <a:solidFill>
                <a:srgbClr val="FF00FF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09614" name="Line 19"/>
            <p:cNvSpPr>
              <a:spLocks noChangeShapeType="1"/>
            </p:cNvSpPr>
            <p:nvPr/>
          </p:nvSpPr>
          <p:spPr bwMode="auto">
            <a:xfrm>
              <a:off x="2928" y="1872"/>
              <a:ext cx="864" cy="9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9610" name="Text Box 20"/>
          <p:cNvSpPr txBox="1">
            <a:spLocks noChangeArrowheads="1"/>
          </p:cNvSpPr>
          <p:nvPr/>
        </p:nvSpPr>
        <p:spPr bwMode="auto">
          <a:xfrm>
            <a:off x="2743200" y="2133601"/>
            <a:ext cx="6540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输入</a:t>
            </a:r>
            <a:endParaRPr lang="en-US" dirty="0"/>
          </a:p>
        </p:txBody>
      </p:sp>
      <p:sp>
        <p:nvSpPr>
          <p:cNvPr id="409611" name="Rectangle 20"/>
          <p:cNvSpPr>
            <a:spLocks noChangeArrowheads="1"/>
          </p:cNvSpPr>
          <p:nvPr/>
        </p:nvSpPr>
        <p:spPr bwMode="auto">
          <a:xfrm>
            <a:off x="7974013" y="6581776"/>
            <a:ext cx="2549096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/>
              <a:t>Slide from Alyosha Efros, ICCV 1999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49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0"/>
            <a:ext cx="7772400" cy="11430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b="0" i="0" u="none" strike="noStrike" dirty="0">
                <a:solidFill>
                  <a:srgbClr val="2A2B2E"/>
                </a:solidFill>
                <a:effectLst/>
                <a:latin typeface="PingFang SC"/>
              </a:rPr>
              <a:t>改变窗口大小</a:t>
            </a:r>
            <a:endParaRPr lang="en-GB" dirty="0"/>
          </a:p>
        </p:txBody>
      </p:sp>
      <p:pic>
        <p:nvPicPr>
          <p:cNvPr id="41165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200" y="657225"/>
            <a:ext cx="6350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1" name="Picture 4"/>
          <p:cNvPicPr>
            <a:picLocks noChangeAspect="1" noChangeArrowheads="1"/>
          </p:cNvPicPr>
          <p:nvPr/>
        </p:nvPicPr>
        <p:blipFill>
          <a:blip r:embed="rId4" cstate="print"/>
          <a:srcRect l="6250" t="6020" r="6250" b="5869"/>
          <a:stretch>
            <a:fillRect/>
          </a:stretch>
        </p:blipFill>
        <p:spPr bwMode="auto">
          <a:xfrm>
            <a:off x="2038350" y="1495426"/>
            <a:ext cx="1866900" cy="185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2" name="Picture 5"/>
          <p:cNvPicPr>
            <a:picLocks noChangeAspect="1" noChangeArrowheads="1"/>
          </p:cNvPicPr>
          <p:nvPr/>
        </p:nvPicPr>
        <p:blipFill>
          <a:blip r:embed="rId5" cstate="print"/>
          <a:srcRect l="5807" t="5910" r="6702" b="5910"/>
          <a:stretch>
            <a:fillRect/>
          </a:stretch>
        </p:blipFill>
        <p:spPr bwMode="auto">
          <a:xfrm>
            <a:off x="4086226" y="1492250"/>
            <a:ext cx="1865313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3" name="Picture 6"/>
          <p:cNvPicPr>
            <a:picLocks noChangeAspect="1" noChangeArrowheads="1"/>
          </p:cNvPicPr>
          <p:nvPr/>
        </p:nvPicPr>
        <p:blipFill>
          <a:blip r:embed="rId6" cstate="print"/>
          <a:srcRect l="5807" t="5910" r="7149" b="5910"/>
          <a:stretch>
            <a:fillRect/>
          </a:stretch>
        </p:blipFill>
        <p:spPr bwMode="auto">
          <a:xfrm>
            <a:off x="6145214" y="1492250"/>
            <a:ext cx="1855787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4" name="Picture 7"/>
          <p:cNvPicPr>
            <a:picLocks noChangeAspect="1" noChangeArrowheads="1"/>
          </p:cNvPicPr>
          <p:nvPr/>
        </p:nvPicPr>
        <p:blipFill>
          <a:blip r:embed="rId7" cstate="print"/>
          <a:srcRect l="5803" t="5905" r="7143" b="5905"/>
          <a:stretch>
            <a:fillRect/>
          </a:stretch>
        </p:blipFill>
        <p:spPr bwMode="auto">
          <a:xfrm>
            <a:off x="8201026" y="1492250"/>
            <a:ext cx="1857375" cy="184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5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2600" y="3578225"/>
            <a:ext cx="83820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6" name="Picture 9"/>
          <p:cNvPicPr>
            <a:picLocks noChangeAspect="1" noChangeArrowheads="1"/>
          </p:cNvPicPr>
          <p:nvPr/>
        </p:nvPicPr>
        <p:blipFill>
          <a:blip r:embed="rId9" cstate="print"/>
          <a:srcRect t="543" r="781" b="1628"/>
          <a:stretch>
            <a:fillRect/>
          </a:stretch>
        </p:blipFill>
        <p:spPr bwMode="auto">
          <a:xfrm>
            <a:off x="2438400" y="4273551"/>
            <a:ext cx="2419350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7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029200" y="4264025"/>
            <a:ext cx="24384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8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20000" y="4264025"/>
            <a:ext cx="237013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1659" name="Text Box 12"/>
          <p:cNvSpPr txBox="1">
            <a:spLocks noChangeArrowheads="1"/>
          </p:cNvSpPr>
          <p:nvPr/>
        </p:nvSpPr>
        <p:spPr bwMode="auto">
          <a:xfrm>
            <a:off x="2971800" y="6189528"/>
            <a:ext cx="156966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2A2B2E"/>
                </a:solidFill>
                <a:latin typeface="PingFang SC"/>
              </a:rPr>
              <a:t>增加窗口大小</a:t>
            </a:r>
          </a:p>
        </p:txBody>
      </p:sp>
      <p:sp>
        <p:nvSpPr>
          <p:cNvPr id="411660" name="Line 13"/>
          <p:cNvSpPr>
            <a:spLocks noChangeShapeType="1"/>
          </p:cNvSpPr>
          <p:nvPr/>
        </p:nvSpPr>
        <p:spPr bwMode="auto">
          <a:xfrm>
            <a:off x="5562600" y="6400800"/>
            <a:ext cx="3962400" cy="0"/>
          </a:xfrm>
          <a:prstGeom prst="line">
            <a:avLst/>
          </a:prstGeom>
          <a:noFill/>
          <a:ln w="38100">
            <a:solidFill>
              <a:srgbClr val="11B119"/>
            </a:solidFill>
            <a:round/>
            <a:tailEnd type="triangl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661" name="Rectangle 13"/>
          <p:cNvSpPr>
            <a:spLocks noChangeArrowheads="1"/>
          </p:cNvSpPr>
          <p:nvPr/>
        </p:nvSpPr>
        <p:spPr bwMode="auto">
          <a:xfrm>
            <a:off x="7974013" y="6581776"/>
            <a:ext cx="2549096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/>
              <a:t>Slide from Alyosha Efros, ICCV 1999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0" y="2209800"/>
            <a:ext cx="6858000" cy="2438400"/>
          </a:xfrm>
        </p:spPr>
        <p:txBody>
          <a:bodyPr/>
          <a:lstStyle/>
          <a:p>
            <a:pPr eaLnBrk="1" hangingPunct="1"/>
            <a:r>
              <a:rPr lang="en-US" dirty="0"/>
              <a:t> </a:t>
            </a:r>
            <a:r>
              <a:rPr lang="en-US" dirty="0" err="1"/>
              <a:t>Efros</a:t>
            </a:r>
            <a:r>
              <a:rPr lang="en-US" dirty="0"/>
              <a:t> &amp; Leung </a:t>
            </a:r>
            <a:r>
              <a:rPr lang="en-US" dirty="0" err="1"/>
              <a:t>算法</a:t>
            </a:r>
            <a:endParaRPr lang="en-US" dirty="0"/>
          </a:p>
          <a:p>
            <a:pPr lvl="1" eaLnBrk="1" hangingPunct="1"/>
            <a:r>
              <a:rPr lang="zh-CN" altLang="en-US" b="0" i="0" u="none" strike="noStrike" dirty="0">
                <a:solidFill>
                  <a:srgbClr val="2A2B2E"/>
                </a:solidFill>
                <a:effectLst/>
                <a:latin typeface="PingFang SC"/>
              </a:rPr>
              <a:t>出乎意料的好结果</a:t>
            </a:r>
            <a:endParaRPr lang="en-US" dirty="0"/>
          </a:p>
          <a:p>
            <a:pPr lvl="1" eaLnBrk="1" hangingPunct="1"/>
            <a:r>
              <a:rPr lang="zh-CN" altLang="en-US" b="0" i="0" u="none" strike="noStrike" dirty="0">
                <a:solidFill>
                  <a:srgbClr val="2A2B2E"/>
                </a:solidFill>
                <a:effectLst/>
                <a:latin typeface="PingFang SC"/>
              </a:rPr>
              <a:t>合成比分析容易</a:t>
            </a:r>
            <a:r>
              <a:rPr lang="en-US" altLang="zh-CN" b="0" i="0" u="none" strike="noStrike" dirty="0">
                <a:solidFill>
                  <a:srgbClr val="2A2B2E"/>
                </a:solidFill>
                <a:effectLst/>
                <a:latin typeface="PingFang SC"/>
              </a:rPr>
              <a:t>!</a:t>
            </a:r>
            <a:endParaRPr lang="en-US" dirty="0"/>
          </a:p>
          <a:p>
            <a:pPr lvl="1" eaLnBrk="1" hangingPunct="1"/>
            <a:r>
              <a:rPr lang="zh-CN" altLang="en-US" b="0" i="0" u="none" strike="noStrike" dirty="0">
                <a:solidFill>
                  <a:srgbClr val="2A2B2E"/>
                </a:solidFill>
                <a:effectLst/>
                <a:latin typeface="PingFang SC"/>
              </a:rPr>
              <a:t>但是非常慢</a:t>
            </a:r>
            <a:endParaRPr lang="en-US" dirty="0"/>
          </a:p>
          <a:p>
            <a:pPr eaLnBrk="1" hangingPunct="1"/>
            <a:endParaRPr lang="en-US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081" name="Group 2"/>
          <p:cNvGrpSpPr/>
          <p:nvPr/>
        </p:nvGrpSpPr>
        <p:grpSpPr bwMode="auto">
          <a:xfrm>
            <a:off x="2012950" y="1295401"/>
            <a:ext cx="3321050" cy="2227263"/>
            <a:chOff x="2852" y="973"/>
            <a:chExt cx="2092" cy="1403"/>
          </a:xfrm>
        </p:grpSpPr>
        <p:pic>
          <p:nvPicPr>
            <p:cNvPr id="430575" name="Picture 3" descr="ex2-part-large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52" y="973"/>
              <a:ext cx="2092" cy="1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30576" name="Group 4"/>
            <p:cNvGrpSpPr/>
            <p:nvPr/>
          </p:nvGrpSpPr>
          <p:grpSpPr bwMode="auto">
            <a:xfrm>
              <a:off x="3288" y="1296"/>
              <a:ext cx="1080" cy="648"/>
              <a:chOff x="3288" y="1296"/>
              <a:chExt cx="1080" cy="648"/>
            </a:xfrm>
          </p:grpSpPr>
          <p:sp>
            <p:nvSpPr>
              <p:cNvPr id="430834" name="Rectangle 5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35" name="Rectangle 6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36" name="Rectangle 7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37" name="Rectangle 8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38" name="Rectangle 9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39" name="Rectangle 10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0" name="Rectangle 11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1" name="Rectangle 12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2" name="Rectangle 13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3" name="Rectangle 14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4" name="Rectangle 15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5" name="Rectangle 16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6" name="Rectangle 17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7" name="Rectangle 18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848" name="Group 19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30943" name="Rectangle 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4" name="Rectangle 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5" name="Rectangle 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6" name="Rectangle 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7" name="Rectangle 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8" name="Rectangle 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9" name="Rectangle 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50" name="Rectangle 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51" name="Rectangle 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849" name="Group 29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30934" name="Rectangle 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5" name="Rectangle 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6" name="Rectangle 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7" name="Rectangle 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8" name="Rectangle 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9" name="Rectangle 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0" name="Rectangle 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1" name="Rectangle 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2" name="Rectangle 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850" name="Rectangle 39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1" name="Rectangle 40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2" name="Rectangle 41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3" name="Rectangle 42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4" name="Rectangle 43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5" name="Rectangle 44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6" name="Rectangle 45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7" name="Rectangle 46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8" name="Rectangle 47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9" name="Rectangle 48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60" name="Rectangle 49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61" name="Rectangle 50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62" name="Rectangle 51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863" name="Group 52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30925" name="Rectangle 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6" name="Rectangle 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7" name="Rectangle 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8" name="Rectangle 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9" name="Rectangle 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0" name="Rectangle 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1" name="Rectangle 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2" name="Rectangle 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3" name="Rectangle 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864" name="Group 62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30916" name="Rectangle 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7" name="Rectangle 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8" name="Rectangle 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9" name="Rectangle 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0" name="Rectangle 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1" name="Rectangle 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2" name="Rectangle 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3" name="Rectangle 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4" name="Rectangle 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865" name="Group 72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30907" name="Rectangle 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8" name="Rectangle 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9" name="Rectangle 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0" name="Rectangle 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1" name="Rectangle 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2" name="Rectangle 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3" name="Rectangle 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4" name="Rectangle 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5" name="Rectangle 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866" name="Group 82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30898" name="Rectangle 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9" name="Rectangle 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0" name="Rectangle 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1" name="Rectangle 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2" name="Rectangle 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3" name="Rectangle 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4" name="Rectangle 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5" name="Rectangle 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6" name="Rectangle 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867" name="Group 92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30889" name="Rectangle 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0" name="Rectangle 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1" name="Rectangle 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2" name="Rectangle 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3" name="Rectangle 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4" name="Rectangle 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5" name="Rectangle 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6" name="Rectangle 1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7" name="Rectangle 1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868" name="Group 102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30880" name="Rectangle 1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1" name="Rectangle 1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2" name="Rectangle 1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3" name="Rectangle 1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4" name="Rectangle 1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5" name="Rectangle 1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6" name="Rectangle 1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7" name="Rectangle 1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8" name="Rectangle 1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869" name="Group 112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30871" name="Rectangle 1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2" name="Rectangle 1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3" name="Rectangle 1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4" name="Rectangle 1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5" name="Rectangle 1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6" name="Rectangle 1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7" name="Rectangle 1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8" name="Rectangle 1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9" name="Rectangle 1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870" name="Rectangle 122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19050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430577" name="Group 123"/>
            <p:cNvGrpSpPr/>
            <p:nvPr/>
          </p:nvGrpSpPr>
          <p:grpSpPr bwMode="auto">
            <a:xfrm>
              <a:off x="3288" y="1296"/>
              <a:ext cx="1080" cy="1080"/>
              <a:chOff x="3384" y="1392"/>
              <a:chExt cx="1080" cy="1080"/>
            </a:xfrm>
          </p:grpSpPr>
          <p:grpSp>
            <p:nvGrpSpPr>
              <p:cNvPr id="430579" name="Group 124"/>
              <p:cNvGrpSpPr/>
              <p:nvPr/>
            </p:nvGrpSpPr>
            <p:grpSpPr bwMode="auto">
              <a:xfrm>
                <a:off x="3384" y="2040"/>
                <a:ext cx="432" cy="432"/>
                <a:chOff x="2040" y="2544"/>
                <a:chExt cx="432" cy="432"/>
              </a:xfrm>
            </p:grpSpPr>
            <p:grpSp>
              <p:nvGrpSpPr>
                <p:cNvPr id="430794" name="Group 125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825" name="Rectangle 12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6" name="Rectangle 12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7" name="Rectangle 12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8" name="Rectangle 12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9" name="Rectangle 13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30" name="Rectangle 13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31" name="Rectangle 13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32" name="Rectangle 13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33" name="Rectangle 13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95" name="Group 135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816" name="Rectangle 13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7" name="Rectangle 13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8" name="Rectangle 13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9" name="Rectangle 13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0" name="Rectangle 14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1" name="Rectangle 14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2" name="Rectangle 14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3" name="Rectangle 14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4" name="Rectangle 14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96" name="Group 145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807" name="Rectangle 14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8" name="Rectangle 14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9" name="Rectangle 14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0" name="Rectangle 14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1" name="Rectangle 15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2" name="Rectangle 15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3" name="Rectangle 15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4" name="Rectangle 15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5" name="Rectangle 15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97" name="Group 155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798" name="Rectangle 15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99" name="Rectangle 15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0" name="Rectangle 15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1" name="Rectangle 15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2" name="Rectangle 16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3" name="Rectangle 16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4" name="Rectangle 16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5" name="Rectangle 16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6" name="Rectangle 16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</p:grpSp>
          <p:grpSp>
            <p:nvGrpSpPr>
              <p:cNvPr id="430580" name="Group 165"/>
              <p:cNvGrpSpPr/>
              <p:nvPr/>
            </p:nvGrpSpPr>
            <p:grpSpPr bwMode="auto">
              <a:xfrm>
                <a:off x="3816" y="2040"/>
                <a:ext cx="432" cy="432"/>
                <a:chOff x="2040" y="2544"/>
                <a:chExt cx="432" cy="432"/>
              </a:xfrm>
            </p:grpSpPr>
            <p:grpSp>
              <p:nvGrpSpPr>
                <p:cNvPr id="430754" name="Group 166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785" name="Rectangle 16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6" name="Rectangle 16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7" name="Rectangle 16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8" name="Rectangle 17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9" name="Rectangle 17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90" name="Rectangle 17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91" name="Rectangle 17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92" name="Rectangle 17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93" name="Rectangle 17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55" name="Group 176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776" name="Rectangle 17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7" name="Rectangle 17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8" name="Rectangle 17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9" name="Rectangle 18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0" name="Rectangle 18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1" name="Rectangle 18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2" name="Rectangle 18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3" name="Rectangle 18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4" name="Rectangle 18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56" name="Group 186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767" name="Rectangle 18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8" name="Rectangle 18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9" name="Rectangle 18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0" name="Rectangle 19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1" name="Rectangle 19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2" name="Rectangle 19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3" name="Rectangle 19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4" name="Rectangle 19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5" name="Rectangle 19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57" name="Group 196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758" name="Rectangle 19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59" name="Rectangle 19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0" name="Rectangle 19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1" name="Rectangle 20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2" name="Rectangle 20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3" name="Rectangle 20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4" name="Rectangle 20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5" name="Rectangle 20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6" name="Rectangle 20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</p:grpSp>
          <p:grpSp>
            <p:nvGrpSpPr>
              <p:cNvPr id="430581" name="Group 206"/>
              <p:cNvGrpSpPr/>
              <p:nvPr/>
            </p:nvGrpSpPr>
            <p:grpSpPr bwMode="auto">
              <a:xfrm>
                <a:off x="3384" y="1608"/>
                <a:ext cx="432" cy="432"/>
                <a:chOff x="2040" y="2544"/>
                <a:chExt cx="432" cy="432"/>
              </a:xfrm>
            </p:grpSpPr>
            <p:grpSp>
              <p:nvGrpSpPr>
                <p:cNvPr id="430714" name="Group 207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745" name="Rectangle 20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6" name="Rectangle 20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7" name="Rectangle 21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8" name="Rectangle 21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9" name="Rectangle 21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50" name="Rectangle 21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51" name="Rectangle 21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52" name="Rectangle 21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53" name="Rectangle 21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15" name="Group 217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736" name="Rectangle 21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7" name="Rectangle 21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8" name="Rectangle 22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9" name="Rectangle 22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0" name="Rectangle 22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1" name="Rectangle 22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2" name="Rectangle 22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3" name="Rectangle 22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4" name="Rectangle 22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16" name="Group 227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727" name="Rectangle 22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8" name="Rectangle 22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9" name="Rectangle 23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0" name="Rectangle 23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1" name="Rectangle 23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2" name="Rectangle 23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3" name="Rectangle 23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4" name="Rectangle 23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5" name="Rectangle 23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17" name="Group 237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718" name="Rectangle 23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19" name="Rectangle 23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0" name="Rectangle 24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1" name="Rectangle 24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2" name="Rectangle 24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3" name="Rectangle 24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4" name="Rectangle 24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5" name="Rectangle 24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6" name="Rectangle 24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</p:grpSp>
          <p:grpSp>
            <p:nvGrpSpPr>
              <p:cNvPr id="430582" name="Group 247"/>
              <p:cNvGrpSpPr/>
              <p:nvPr/>
            </p:nvGrpSpPr>
            <p:grpSpPr bwMode="auto">
              <a:xfrm>
                <a:off x="3816" y="1608"/>
                <a:ext cx="432" cy="432"/>
                <a:chOff x="2040" y="2544"/>
                <a:chExt cx="432" cy="432"/>
              </a:xfrm>
            </p:grpSpPr>
            <p:grpSp>
              <p:nvGrpSpPr>
                <p:cNvPr id="430674" name="Group 248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705" name="Rectangle 24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6" name="Rectangle 25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7" name="Rectangle 25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8" name="Rectangle 25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9" name="Rectangle 25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10" name="Rectangle 25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11" name="Rectangle 25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12" name="Rectangle 25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13" name="Rectangle 25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675" name="Group 258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696" name="Rectangle 25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7" name="Rectangle 26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8" name="Rectangle 26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9" name="Rectangle 26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0" name="Rectangle 26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1" name="Rectangle 26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2" name="Rectangle 26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3" name="Rectangle 26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4" name="Rectangle 26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676" name="Group 268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687" name="Rectangle 26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8" name="Rectangle 27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9" name="Rectangle 27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0" name="Rectangle 27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1" name="Rectangle 27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2" name="Rectangle 27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3" name="Rectangle 27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4" name="Rectangle 27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5" name="Rectangle 27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677" name="Group 278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678" name="Rectangle 27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79" name="Rectangle 28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0" name="Rectangle 28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1" name="Rectangle 28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2" name="Rectangle 28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3" name="Rectangle 28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4" name="Rectangle 28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5" name="Rectangle 28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6" name="Rectangle 28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</p:grpSp>
          <p:grpSp>
            <p:nvGrpSpPr>
              <p:cNvPr id="430583" name="Group 288"/>
              <p:cNvGrpSpPr>
                <a:grpSpLocks noChangeAspect="1"/>
              </p:cNvGrpSpPr>
              <p:nvPr/>
            </p:nvGrpSpPr>
            <p:grpSpPr bwMode="auto">
              <a:xfrm>
                <a:off x="3384" y="1392"/>
                <a:ext cx="216" cy="216"/>
                <a:chOff x="2928" y="2448"/>
                <a:chExt cx="144" cy="144"/>
              </a:xfrm>
            </p:grpSpPr>
            <p:sp>
              <p:nvSpPr>
                <p:cNvPr id="430665" name="Rectangle 2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6" name="Rectangle 2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7" name="Rectangle 2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8" name="Rectangle 2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9" name="Rectangle 2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70" name="Rectangle 2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71" name="Rectangle 2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72" name="Rectangle 2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73" name="Rectangle 2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4" name="Group 298"/>
              <p:cNvGrpSpPr>
                <a:grpSpLocks noChangeAspect="1"/>
              </p:cNvGrpSpPr>
              <p:nvPr/>
            </p:nvGrpSpPr>
            <p:grpSpPr bwMode="auto">
              <a:xfrm>
                <a:off x="3600" y="1392"/>
                <a:ext cx="216" cy="216"/>
                <a:chOff x="2928" y="2448"/>
                <a:chExt cx="144" cy="144"/>
              </a:xfrm>
            </p:grpSpPr>
            <p:sp>
              <p:nvSpPr>
                <p:cNvPr id="430656" name="Rectangle 2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7" name="Rectangle 3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8" name="Rectangle 3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9" name="Rectangle 3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0" name="Rectangle 3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1" name="Rectangle 3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2" name="Rectangle 3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3" name="Rectangle 3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4" name="Rectangle 3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5" name="Group 308"/>
              <p:cNvGrpSpPr>
                <a:grpSpLocks noChangeAspect="1"/>
              </p:cNvGrpSpPr>
              <p:nvPr/>
            </p:nvGrpSpPr>
            <p:grpSpPr bwMode="auto">
              <a:xfrm>
                <a:off x="3816" y="1392"/>
                <a:ext cx="216" cy="216"/>
                <a:chOff x="2928" y="2448"/>
                <a:chExt cx="144" cy="144"/>
              </a:xfrm>
            </p:grpSpPr>
            <p:sp>
              <p:nvSpPr>
                <p:cNvPr id="430647" name="Rectangle 3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8" name="Rectangle 3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9" name="Rectangle 3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0" name="Rectangle 3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1" name="Rectangle 3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2" name="Rectangle 3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3" name="Rectangle 3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4" name="Rectangle 3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5" name="Rectangle 3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6" name="Group 318"/>
              <p:cNvGrpSpPr>
                <a:grpSpLocks noChangeAspect="1"/>
              </p:cNvGrpSpPr>
              <p:nvPr/>
            </p:nvGrpSpPr>
            <p:grpSpPr bwMode="auto">
              <a:xfrm>
                <a:off x="4032" y="1392"/>
                <a:ext cx="216" cy="216"/>
                <a:chOff x="2928" y="2448"/>
                <a:chExt cx="144" cy="144"/>
              </a:xfrm>
            </p:grpSpPr>
            <p:sp>
              <p:nvSpPr>
                <p:cNvPr id="430638" name="Rectangle 3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9" name="Rectangle 3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0" name="Rectangle 3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1" name="Rectangle 3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2" name="Rectangle 3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3" name="Rectangle 3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4" name="Rectangle 3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5" name="Rectangle 3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6" name="Rectangle 3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7" name="Group 328"/>
              <p:cNvGrpSpPr>
                <a:grpSpLocks noChangeAspect="1"/>
              </p:cNvGrpSpPr>
              <p:nvPr/>
            </p:nvGrpSpPr>
            <p:grpSpPr bwMode="auto">
              <a:xfrm>
                <a:off x="4248" y="1392"/>
                <a:ext cx="216" cy="216"/>
                <a:chOff x="2928" y="2448"/>
                <a:chExt cx="144" cy="144"/>
              </a:xfrm>
            </p:grpSpPr>
            <p:sp>
              <p:nvSpPr>
                <p:cNvPr id="430629" name="Rectangle 3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0" name="Rectangle 3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1" name="Rectangle 3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2" name="Rectangle 3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3" name="Rectangle 3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4" name="Rectangle 3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5" name="Rectangle 3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6" name="Rectangle 3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7" name="Rectangle 3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8" name="Group 338"/>
              <p:cNvGrpSpPr>
                <a:grpSpLocks noChangeAspect="1"/>
              </p:cNvGrpSpPr>
              <p:nvPr/>
            </p:nvGrpSpPr>
            <p:grpSpPr bwMode="auto">
              <a:xfrm>
                <a:off x="4248" y="1608"/>
                <a:ext cx="216" cy="216"/>
                <a:chOff x="2928" y="2448"/>
                <a:chExt cx="144" cy="144"/>
              </a:xfrm>
            </p:grpSpPr>
            <p:sp>
              <p:nvSpPr>
                <p:cNvPr id="430620" name="Rectangle 3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1" name="Rectangle 3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2" name="Rectangle 3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3" name="Rectangle 3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4" name="Rectangle 3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5" name="Rectangle 3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6" name="Rectangle 3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7" name="Rectangle 3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8" name="Rectangle 3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9" name="Group 348"/>
              <p:cNvGrpSpPr>
                <a:grpSpLocks noChangeAspect="1"/>
              </p:cNvGrpSpPr>
              <p:nvPr/>
            </p:nvGrpSpPr>
            <p:grpSpPr bwMode="auto">
              <a:xfrm>
                <a:off x="4248" y="1824"/>
                <a:ext cx="216" cy="216"/>
                <a:chOff x="2928" y="2448"/>
                <a:chExt cx="144" cy="144"/>
              </a:xfrm>
            </p:grpSpPr>
            <p:sp>
              <p:nvSpPr>
                <p:cNvPr id="430611" name="Rectangle 3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2" name="Rectangle 3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3" name="Rectangle 3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4" name="Rectangle 3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5" name="Rectangle 3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6" name="Rectangle 3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7" name="Rectangle 3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8" name="Rectangle 3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9" name="Rectangle 3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90" name="Group 358"/>
              <p:cNvGrpSpPr>
                <a:grpSpLocks noChangeAspect="1"/>
              </p:cNvGrpSpPr>
              <p:nvPr/>
            </p:nvGrpSpPr>
            <p:grpSpPr bwMode="auto">
              <a:xfrm>
                <a:off x="4248" y="2040"/>
                <a:ext cx="216" cy="216"/>
                <a:chOff x="2928" y="2448"/>
                <a:chExt cx="144" cy="144"/>
              </a:xfrm>
            </p:grpSpPr>
            <p:sp>
              <p:nvSpPr>
                <p:cNvPr id="430602" name="Rectangle 3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3" name="Rectangle 3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4" name="Rectangle 3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5" name="Rectangle 3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6" name="Rectangle 3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7" name="Rectangle 3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8" name="Rectangle 3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9" name="Rectangle 3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0" name="Rectangle 3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91" name="Group 368"/>
              <p:cNvGrpSpPr>
                <a:grpSpLocks noChangeAspect="1"/>
              </p:cNvGrpSpPr>
              <p:nvPr/>
            </p:nvGrpSpPr>
            <p:grpSpPr bwMode="auto">
              <a:xfrm>
                <a:off x="4248" y="2256"/>
                <a:ext cx="216" cy="216"/>
                <a:chOff x="2928" y="2448"/>
                <a:chExt cx="144" cy="144"/>
              </a:xfrm>
            </p:grpSpPr>
            <p:sp>
              <p:nvSpPr>
                <p:cNvPr id="430593" name="Rectangle 3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4" name="Rectangle 3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5" name="Rectangle 3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6" name="Rectangle 3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7" name="Rectangle 3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8" name="Rectangle 3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9" name="Rectangle 3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0" name="Rectangle 3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1" name="Rectangle 3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592" name="Rectangle 378"/>
              <p:cNvSpPr>
                <a:spLocks noChangeAspect="1" noChangeArrowheads="1"/>
              </p:cNvSpPr>
              <p:nvPr/>
            </p:nvSpPr>
            <p:spPr bwMode="auto">
              <a:xfrm flipV="1">
                <a:off x="3888" y="1896"/>
                <a:ext cx="72" cy="72"/>
              </a:xfrm>
              <a:prstGeom prst="rect">
                <a:avLst/>
              </a:prstGeom>
              <a:noFill/>
              <a:ln w="9525" cap="rnd">
                <a:solidFill>
                  <a:srgbClr val="11B119"/>
                </a:solidFill>
                <a:prstDash val="sysDot"/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sp>
          <p:nvSpPr>
            <p:cNvPr id="1188219" name="Rectangle 379"/>
            <p:cNvSpPr>
              <a:spLocks noChangeArrowheads="1"/>
            </p:cNvSpPr>
            <p:nvPr/>
          </p:nvSpPr>
          <p:spPr bwMode="auto">
            <a:xfrm>
              <a:off x="3598" y="1728"/>
              <a:ext cx="242" cy="31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2700" b="1">
                  <a:effectLst>
                    <a:outerShdw blurRad="38100" dist="38100" dir="2700000" algn="tl">
                      <a:srgbClr val="4D4D4D"/>
                    </a:outerShdw>
                  </a:effectLst>
                  <a:latin typeface="Trebuchet MS" panose="020B0603020202020204" pitchFamily="34" charset="0"/>
                </a:rPr>
                <a:t>p</a:t>
              </a:r>
              <a:endParaRPr lang="en-US" sz="2700" b="1">
                <a:effectLst>
                  <a:outerShdw blurRad="38100" dist="38100" dir="2700000" algn="tl">
                    <a:srgbClr val="4D4D4D"/>
                  </a:outerShdw>
                </a:effectLst>
                <a:latin typeface="Trebuchet MS" panose="020B0603020202020204" pitchFamily="34" charset="0"/>
              </a:endParaRPr>
            </a:p>
          </p:txBody>
        </p:sp>
      </p:grpSp>
      <p:sp>
        <p:nvSpPr>
          <p:cNvPr id="430082" name="Rectangle 380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dirty="0" err="1"/>
              <a:t>最小误差边界法</a:t>
            </a:r>
            <a:r>
              <a:rPr lang="en-US" sz="4000" dirty="0"/>
              <a:t> [</a:t>
            </a:r>
            <a:r>
              <a:rPr lang="en-US" sz="4000" dirty="0" err="1"/>
              <a:t>Efros</a:t>
            </a:r>
            <a:r>
              <a:rPr lang="en-US" sz="4000" dirty="0"/>
              <a:t> &amp; Freeman 2001]</a:t>
            </a:r>
          </a:p>
        </p:txBody>
      </p:sp>
      <p:sp>
        <p:nvSpPr>
          <p:cNvPr id="430083" name="Rectangle 381"/>
          <p:cNvSpPr>
            <a:spLocks noGrp="1" noChangeArrowheads="1"/>
          </p:cNvSpPr>
          <p:nvPr>
            <p:ph type="body" idx="1"/>
          </p:nvPr>
        </p:nvSpPr>
        <p:spPr>
          <a:xfrm>
            <a:off x="1828800" y="3962400"/>
            <a:ext cx="8686800" cy="609600"/>
          </a:xfrm>
        </p:spPr>
        <p:txBody>
          <a:bodyPr>
            <a:normAutofit/>
          </a:bodyPr>
          <a:lstStyle/>
          <a:p>
            <a:pPr>
              <a:spcBef>
                <a:spcPts val="700"/>
              </a:spcBef>
            </a:pPr>
            <a:r>
              <a:rPr lang="zh-CN" altLang="en-US" dirty="0">
                <a:solidFill>
                  <a:srgbClr val="2A2B2E"/>
                </a:solidFill>
                <a:latin typeface="PingFang SC"/>
              </a:rPr>
              <a:t>观察</a:t>
            </a:r>
            <a:r>
              <a:rPr lang="en-US" altLang="zh-CN" dirty="0">
                <a:solidFill>
                  <a:srgbClr val="2A2B2E"/>
                </a:solidFill>
                <a:latin typeface="PingFang SC"/>
              </a:rPr>
              <a:t>:</a:t>
            </a:r>
            <a:r>
              <a:rPr lang="zh-CN" altLang="en-US" dirty="0">
                <a:solidFill>
                  <a:srgbClr val="2A2B2E"/>
                </a:solidFill>
                <a:latin typeface="PingFang SC"/>
              </a:rPr>
              <a:t>相邻像素高度相关</a:t>
            </a:r>
            <a:endParaRPr lang="en-GB" dirty="0"/>
          </a:p>
        </p:txBody>
      </p:sp>
      <p:grpSp>
        <p:nvGrpSpPr>
          <p:cNvPr id="430084" name="Group 382"/>
          <p:cNvGrpSpPr/>
          <p:nvPr/>
        </p:nvGrpSpPr>
        <p:grpSpPr bwMode="auto">
          <a:xfrm>
            <a:off x="7435850" y="1447801"/>
            <a:ext cx="2546350" cy="1844675"/>
            <a:chOff x="412" y="1067"/>
            <a:chExt cx="1604" cy="1162"/>
          </a:xfrm>
        </p:grpSpPr>
        <p:pic>
          <p:nvPicPr>
            <p:cNvPr id="430098" name="Picture 383" descr="ex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2" y="1125"/>
              <a:ext cx="1536" cy="1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30099" name="Group 384"/>
            <p:cNvGrpSpPr>
              <a:grpSpLocks noChangeAspect="1"/>
            </p:cNvGrpSpPr>
            <p:nvPr/>
          </p:nvGrpSpPr>
          <p:grpSpPr bwMode="auto">
            <a:xfrm>
              <a:off x="702" y="1680"/>
              <a:ext cx="432" cy="262"/>
              <a:chOff x="3288" y="1296"/>
              <a:chExt cx="1080" cy="648"/>
            </a:xfrm>
          </p:grpSpPr>
          <p:sp>
            <p:nvSpPr>
              <p:cNvPr id="430457" name="Rectangle 385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58" name="Rectangle 386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59" name="Rectangle 387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0" name="Rectangle 388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1" name="Rectangle 389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2" name="Rectangle 390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3" name="Rectangle 391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4" name="Rectangle 392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5" name="Rectangle 393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6" name="Rectangle 394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7" name="Rectangle 395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8" name="Rectangle 396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9" name="Rectangle 397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0" name="Rectangle 398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471" name="Group 399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30566" name="Rectangle 4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7" name="Rectangle 4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8" name="Rectangle 4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9" name="Rectangle 4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70" name="Rectangle 4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71" name="Rectangle 4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72" name="Rectangle 4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73" name="Rectangle 4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74" name="Rectangle 4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472" name="Group 409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30557" name="Rectangle 4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8" name="Rectangle 4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9" name="Rectangle 4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0" name="Rectangle 4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1" name="Rectangle 4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2" name="Rectangle 4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3" name="Rectangle 4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4" name="Rectangle 4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5" name="Rectangle 4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473" name="Rectangle 419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4" name="Rectangle 420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5" name="Rectangle 421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6" name="Rectangle 422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7" name="Rectangle 423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8" name="Rectangle 424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9" name="Rectangle 425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0" name="Rectangle 426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1" name="Rectangle 427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2" name="Rectangle 428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3" name="Rectangle 429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4" name="Rectangle 430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5" name="Rectangle 431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486" name="Group 432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30548" name="Rectangle 4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9" name="Rectangle 4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0" name="Rectangle 4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1" name="Rectangle 4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2" name="Rectangle 4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3" name="Rectangle 4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4" name="Rectangle 4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5" name="Rectangle 4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6" name="Rectangle 4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487" name="Group 442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30539" name="Rectangle 4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0" name="Rectangle 4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1" name="Rectangle 4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2" name="Rectangle 4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3" name="Rectangle 4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4" name="Rectangle 4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5" name="Rectangle 4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6" name="Rectangle 4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7" name="Rectangle 4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488" name="Group 452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30530" name="Rectangle 4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1" name="Rectangle 4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2" name="Rectangle 4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3" name="Rectangle 4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4" name="Rectangle 4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5" name="Rectangle 4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6" name="Rectangle 4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7" name="Rectangle 4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8" name="Rectangle 4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489" name="Group 462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30521" name="Rectangle 4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2" name="Rectangle 4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3" name="Rectangle 4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4" name="Rectangle 4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5" name="Rectangle 4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6" name="Rectangle 4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7" name="Rectangle 4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8" name="Rectangle 4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9" name="Rectangle 4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490" name="Group 472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30512" name="Rectangle 4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3" name="Rectangle 4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4" name="Rectangle 4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5" name="Rectangle 4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6" name="Rectangle 4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7" name="Rectangle 4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8" name="Rectangle 4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9" name="Rectangle 4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0" name="Rectangle 4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491" name="Group 482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30503" name="Rectangle 4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4" name="Rectangle 4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5" name="Rectangle 4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6" name="Rectangle 4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7" name="Rectangle 4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8" name="Rectangle 4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9" name="Rectangle 4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0" name="Rectangle 4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1" name="Rectangle 4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492" name="Group 492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30494" name="Rectangle 4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95" name="Rectangle 4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96" name="Rectangle 4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97" name="Rectangle 4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98" name="Rectangle 4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99" name="Rectangle 4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0" name="Rectangle 4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1" name="Rectangle 5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2" name="Rectangle 5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493" name="Rectangle 502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430100" name="Group 503"/>
            <p:cNvGrpSpPr>
              <a:grpSpLocks noChangeAspect="1"/>
            </p:cNvGrpSpPr>
            <p:nvPr/>
          </p:nvGrpSpPr>
          <p:grpSpPr bwMode="auto">
            <a:xfrm>
              <a:off x="1584" y="1882"/>
              <a:ext cx="432" cy="262"/>
              <a:chOff x="3288" y="1296"/>
              <a:chExt cx="1080" cy="648"/>
            </a:xfrm>
          </p:grpSpPr>
          <p:sp>
            <p:nvSpPr>
              <p:cNvPr id="430339" name="Rectangle 504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0" name="Rectangle 505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1" name="Rectangle 506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2" name="Rectangle 507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3" name="Rectangle 508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4" name="Rectangle 509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5" name="Rectangle 510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6" name="Rectangle 511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7" name="Rectangle 512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8" name="Rectangle 513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9" name="Rectangle 514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0" name="Rectangle 515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1" name="Rectangle 516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2" name="Rectangle 517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353" name="Group 518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30448" name="Rectangle 5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9" name="Rectangle 5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0" name="Rectangle 5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1" name="Rectangle 5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2" name="Rectangle 5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3" name="Rectangle 5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4" name="Rectangle 5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5" name="Rectangle 5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6" name="Rectangle 5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354" name="Group 528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30439" name="Rectangle 5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0" name="Rectangle 5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1" name="Rectangle 5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2" name="Rectangle 5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3" name="Rectangle 5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4" name="Rectangle 5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5" name="Rectangle 5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6" name="Rectangle 5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7" name="Rectangle 5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355" name="Rectangle 538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6" name="Rectangle 539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7" name="Rectangle 540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8" name="Rectangle 541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9" name="Rectangle 542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0" name="Rectangle 543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1" name="Rectangle 544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2" name="Rectangle 545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3" name="Rectangle 546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4" name="Rectangle 547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5" name="Rectangle 548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6" name="Rectangle 549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7" name="Rectangle 550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368" name="Group 551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30430" name="Rectangle 5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1" name="Rectangle 5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2" name="Rectangle 5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3" name="Rectangle 5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4" name="Rectangle 5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5" name="Rectangle 5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6" name="Rectangle 5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7" name="Rectangle 5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8" name="Rectangle 5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369" name="Group 561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30421" name="Rectangle 5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2" name="Rectangle 5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3" name="Rectangle 5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4" name="Rectangle 5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5" name="Rectangle 5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6" name="Rectangle 5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7" name="Rectangle 5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8" name="Rectangle 5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9" name="Rectangle 5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370" name="Group 571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30412" name="Rectangle 5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3" name="Rectangle 5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4" name="Rectangle 5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5" name="Rectangle 5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6" name="Rectangle 5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7" name="Rectangle 5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8" name="Rectangle 5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9" name="Rectangle 5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0" name="Rectangle 5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371" name="Group 581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30403" name="Rectangle 5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4" name="Rectangle 5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5" name="Rectangle 5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6" name="Rectangle 5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7" name="Rectangle 5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8" name="Rectangle 5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9" name="Rectangle 5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0" name="Rectangle 5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1" name="Rectangle 5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372" name="Group 591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30394" name="Rectangle 5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5" name="Rectangle 5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6" name="Rectangle 5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7" name="Rectangle 5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8" name="Rectangle 5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9" name="Rectangle 5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0" name="Rectangle 5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1" name="Rectangle 5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2" name="Rectangle 6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373" name="Group 601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30385" name="Rectangle 6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6" name="Rectangle 6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7" name="Rectangle 6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8" name="Rectangle 6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9" name="Rectangle 6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0" name="Rectangle 6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1" name="Rectangle 6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2" name="Rectangle 6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3" name="Rectangle 6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374" name="Group 611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30376" name="Rectangle 6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77" name="Rectangle 6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78" name="Rectangle 6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79" name="Rectangle 6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0" name="Rectangle 6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1" name="Rectangle 6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2" name="Rectangle 6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3" name="Rectangle 6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4" name="Rectangle 6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375" name="Rectangle 621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430101" name="Group 622"/>
            <p:cNvGrpSpPr>
              <a:grpSpLocks noChangeAspect="1"/>
            </p:cNvGrpSpPr>
            <p:nvPr/>
          </p:nvGrpSpPr>
          <p:grpSpPr bwMode="auto">
            <a:xfrm>
              <a:off x="1320" y="1277"/>
              <a:ext cx="432" cy="262"/>
              <a:chOff x="3288" y="1296"/>
              <a:chExt cx="1080" cy="648"/>
            </a:xfrm>
          </p:grpSpPr>
          <p:sp>
            <p:nvSpPr>
              <p:cNvPr id="430221" name="Rectangle 623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2" name="Rectangle 624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3" name="Rectangle 625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4" name="Rectangle 626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5" name="Rectangle 627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6" name="Rectangle 628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7" name="Rectangle 629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8" name="Rectangle 630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9" name="Rectangle 631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0" name="Rectangle 632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1" name="Rectangle 633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2" name="Rectangle 634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3" name="Rectangle 635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4" name="Rectangle 636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235" name="Group 637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30330" name="Rectangle 6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1" name="Rectangle 6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2" name="Rectangle 6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3" name="Rectangle 6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4" name="Rectangle 6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5" name="Rectangle 6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6" name="Rectangle 6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7" name="Rectangle 6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8" name="Rectangle 6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236" name="Group 647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30321" name="Rectangle 6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2" name="Rectangle 6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3" name="Rectangle 6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4" name="Rectangle 6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5" name="Rectangle 6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6" name="Rectangle 6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7" name="Rectangle 6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8" name="Rectangle 6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9" name="Rectangle 6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237" name="Rectangle 657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8" name="Rectangle 658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9" name="Rectangle 659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0" name="Rectangle 660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1" name="Rectangle 661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2" name="Rectangle 662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3" name="Rectangle 663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4" name="Rectangle 664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5" name="Rectangle 665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6" name="Rectangle 666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7" name="Rectangle 667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8" name="Rectangle 668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9" name="Rectangle 669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250" name="Group 670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30312" name="Rectangle 6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3" name="Rectangle 6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4" name="Rectangle 6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5" name="Rectangle 6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6" name="Rectangle 6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7" name="Rectangle 6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8" name="Rectangle 6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9" name="Rectangle 6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0" name="Rectangle 6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251" name="Group 680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30303" name="Rectangle 6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4" name="Rectangle 6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5" name="Rectangle 6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6" name="Rectangle 6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7" name="Rectangle 6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8" name="Rectangle 6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9" name="Rectangle 6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0" name="Rectangle 6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1" name="Rectangle 6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252" name="Group 690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30294" name="Rectangle 6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5" name="Rectangle 6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6" name="Rectangle 6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7" name="Rectangle 6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8" name="Rectangle 6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9" name="Rectangle 6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0" name="Rectangle 6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1" name="Rectangle 6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2" name="Rectangle 6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253" name="Group 700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30285" name="Rectangle 7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6" name="Rectangle 7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7" name="Rectangle 7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8" name="Rectangle 7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9" name="Rectangle 7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0" name="Rectangle 7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1" name="Rectangle 7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2" name="Rectangle 7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3" name="Rectangle 7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254" name="Group 710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30276" name="Rectangle 7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7" name="Rectangle 7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8" name="Rectangle 7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9" name="Rectangle 7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0" name="Rectangle 7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1" name="Rectangle 7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2" name="Rectangle 7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3" name="Rectangle 7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4" name="Rectangle 7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255" name="Group 720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30267" name="Rectangle 7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8" name="Rectangle 7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9" name="Rectangle 7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0" name="Rectangle 7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1" name="Rectangle 7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2" name="Rectangle 7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3" name="Rectangle 7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4" name="Rectangle 7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5" name="Rectangle 7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256" name="Group 730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30258" name="Rectangle 7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59" name="Rectangle 7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0" name="Rectangle 7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1" name="Rectangle 7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2" name="Rectangle 7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3" name="Rectangle 7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4" name="Rectangle 7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5" name="Rectangle 7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6" name="Rectangle 7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257" name="Rectangle 740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430102" name="Group 741"/>
            <p:cNvGrpSpPr>
              <a:grpSpLocks noChangeAspect="1"/>
            </p:cNvGrpSpPr>
            <p:nvPr/>
          </p:nvGrpSpPr>
          <p:grpSpPr bwMode="auto">
            <a:xfrm>
              <a:off x="412" y="1067"/>
              <a:ext cx="432" cy="262"/>
              <a:chOff x="3288" y="1296"/>
              <a:chExt cx="1080" cy="648"/>
            </a:xfrm>
          </p:grpSpPr>
          <p:sp>
            <p:nvSpPr>
              <p:cNvPr id="430103" name="Rectangle 742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4" name="Rectangle 743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5" name="Rectangle 744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6" name="Rectangle 745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7" name="Rectangle 746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8" name="Rectangle 747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9" name="Rectangle 748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0" name="Rectangle 749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1" name="Rectangle 750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2" name="Rectangle 75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3" name="Rectangle 752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4" name="Rectangle 753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5" name="Rectangle 754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6" name="Rectangle 755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117" name="Group 756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30212" name="Rectangle 7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3" name="Rectangle 7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4" name="Rectangle 7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5" name="Rectangle 7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6" name="Rectangle 7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7" name="Rectangle 7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8" name="Rectangle 7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9" name="Rectangle 7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20" name="Rectangle 7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118" name="Group 766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30203" name="Rectangle 7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4" name="Rectangle 7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5" name="Rectangle 7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6" name="Rectangle 7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7" name="Rectangle 7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8" name="Rectangle 7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9" name="Rectangle 7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0" name="Rectangle 7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1" name="Rectangle 7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119" name="Rectangle 776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0" name="Rectangle 777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1" name="Rectangle 778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2" name="Rectangle 77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3" name="Rectangle 780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4" name="Rectangle 781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5" name="Rectangle 782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6" name="Rectangle 783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7" name="Rectangle 784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8" name="Rectangle 785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9" name="Rectangle 786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30" name="Rectangle 787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31" name="Rectangle 788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132" name="Group 789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30194" name="Rectangle 7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5" name="Rectangle 7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6" name="Rectangle 7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7" name="Rectangle 7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8" name="Rectangle 7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9" name="Rectangle 7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0" name="Rectangle 7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1" name="Rectangle 7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2" name="Rectangle 7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133" name="Group 799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30185" name="Rectangle 8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6" name="Rectangle 8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7" name="Rectangle 8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8" name="Rectangle 8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9" name="Rectangle 8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0" name="Rectangle 8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1" name="Rectangle 8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2" name="Rectangle 8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3" name="Rectangle 8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134" name="Group 809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30176" name="Rectangle 8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7" name="Rectangle 8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8" name="Rectangle 8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9" name="Rectangle 8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0" name="Rectangle 8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1" name="Rectangle 8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2" name="Rectangle 8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3" name="Rectangle 8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4" name="Rectangle 8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135" name="Group 819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30167" name="Rectangle 8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8" name="Rectangle 8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9" name="Rectangle 8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0" name="Rectangle 8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1" name="Rectangle 8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2" name="Rectangle 8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3" name="Rectangle 8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4" name="Rectangle 8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5" name="Rectangle 8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136" name="Group 829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30158" name="Rectangle 8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9" name="Rectangle 8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0" name="Rectangle 8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1" name="Rectangle 8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2" name="Rectangle 8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3" name="Rectangle 8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4" name="Rectangle 8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5" name="Rectangle 8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6" name="Rectangle 8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137" name="Group 839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30149" name="Rectangle 8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0" name="Rectangle 8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1" name="Rectangle 8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2" name="Rectangle 8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3" name="Rectangle 8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4" name="Rectangle 8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5" name="Rectangle 8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6" name="Rectangle 8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7" name="Rectangle 8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138" name="Group 849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30140" name="Rectangle 8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1" name="Rectangle 8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2" name="Rectangle 8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3" name="Rectangle 8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4" name="Rectangle 8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5" name="Rectangle 8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6" name="Rectangle 8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7" name="Rectangle 8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8" name="Rectangle 8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139" name="Rectangle 859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</p:grpSp>
      <p:sp>
        <p:nvSpPr>
          <p:cNvPr id="430085" name="Text Box 860"/>
          <p:cNvSpPr txBox="1">
            <a:spLocks noChangeArrowheads="1"/>
          </p:cNvSpPr>
          <p:nvPr/>
        </p:nvSpPr>
        <p:spPr bwMode="auto">
          <a:xfrm>
            <a:off x="8001001" y="3290888"/>
            <a:ext cx="1005403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err="1">
                <a:latin typeface="Trebuchet MS" panose="020B0603020202020204" pitchFamily="34" charset="0"/>
              </a:rPr>
              <a:t>输入图像</a:t>
            </a:r>
            <a:endParaRPr lang="en-US" sz="1600" dirty="0">
              <a:latin typeface="Trebuchet MS" panose="020B0603020202020204" pitchFamily="34" charset="0"/>
            </a:endParaRPr>
          </a:p>
        </p:txBody>
      </p:sp>
      <p:sp>
        <p:nvSpPr>
          <p:cNvPr id="430086" name="AutoShape 861"/>
          <p:cNvSpPr>
            <a:spLocks noChangeArrowheads="1"/>
          </p:cNvSpPr>
          <p:nvPr/>
        </p:nvSpPr>
        <p:spPr bwMode="auto">
          <a:xfrm flipH="1">
            <a:off x="5562601" y="2209800"/>
            <a:ext cx="1571625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1045462211 h 21600"/>
              <a:gd name="T4" fmla="*/ 2147483647 w 21600"/>
              <a:gd name="T5" fmla="*/ 2090924422 h 21600"/>
              <a:gd name="T6" fmla="*/ 2147483647 w 21600"/>
              <a:gd name="T7" fmla="*/ 1045462211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11B119"/>
          </a:solidFill>
          <a:ln w="9525">
            <a:solidFill>
              <a:srgbClr val="11B119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30087" name="Text Box 862"/>
          <p:cNvSpPr txBox="1">
            <a:spLocks noChangeArrowheads="1"/>
          </p:cNvSpPr>
          <p:nvPr/>
        </p:nvSpPr>
        <p:spPr bwMode="auto">
          <a:xfrm>
            <a:off x="5776259" y="1704975"/>
            <a:ext cx="1415772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 b="1" dirty="0" err="1">
                <a:latin typeface="Trebuchet MS" panose="020B0603020202020204" pitchFamily="34" charset="0"/>
              </a:rPr>
              <a:t>非参数化采样</a:t>
            </a:r>
            <a:endParaRPr lang="en-US" sz="1600" b="1" dirty="0">
              <a:latin typeface="Trebuchet MS" panose="020B0603020202020204" pitchFamily="34" charset="0"/>
            </a:endParaRPr>
          </a:p>
        </p:txBody>
      </p:sp>
      <p:grpSp>
        <p:nvGrpSpPr>
          <p:cNvPr id="50198" name="Group 863"/>
          <p:cNvGrpSpPr/>
          <p:nvPr/>
        </p:nvGrpSpPr>
        <p:grpSpPr bwMode="auto">
          <a:xfrm>
            <a:off x="1828800" y="1600201"/>
            <a:ext cx="8686800" cy="5038725"/>
            <a:chOff x="192" y="1002"/>
            <a:chExt cx="5472" cy="3174"/>
          </a:xfrm>
        </p:grpSpPr>
        <p:sp>
          <p:nvSpPr>
            <p:cNvPr id="430090" name="Rectangle 864"/>
            <p:cNvSpPr>
              <a:spLocks noChangeAspect="1" noChangeArrowheads="1"/>
            </p:cNvSpPr>
            <p:nvPr/>
          </p:nvSpPr>
          <p:spPr bwMode="auto">
            <a:xfrm flipV="1">
              <a:off x="960" y="1356"/>
              <a:ext cx="648" cy="648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0091" name="Rectangle 865"/>
            <p:cNvSpPr>
              <a:spLocks noChangeAspect="1" noChangeArrowheads="1"/>
            </p:cNvSpPr>
            <p:nvPr/>
          </p:nvSpPr>
          <p:spPr bwMode="auto">
            <a:xfrm flipV="1">
              <a:off x="4104" y="1614"/>
              <a:ext cx="252" cy="252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0092" name="Rectangle 866"/>
            <p:cNvSpPr>
              <a:spLocks noChangeAspect="1" noChangeArrowheads="1"/>
            </p:cNvSpPr>
            <p:nvPr/>
          </p:nvSpPr>
          <p:spPr bwMode="auto">
            <a:xfrm flipV="1">
              <a:off x="3813" y="1002"/>
              <a:ext cx="252" cy="252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0093" name="Rectangle 867"/>
            <p:cNvSpPr>
              <a:spLocks noChangeAspect="1" noChangeArrowheads="1"/>
            </p:cNvSpPr>
            <p:nvPr/>
          </p:nvSpPr>
          <p:spPr bwMode="auto">
            <a:xfrm flipV="1">
              <a:off x="4722" y="1212"/>
              <a:ext cx="252" cy="252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0094" name="Rectangle 868"/>
            <p:cNvSpPr>
              <a:spLocks noChangeAspect="1" noChangeArrowheads="1"/>
            </p:cNvSpPr>
            <p:nvPr/>
          </p:nvSpPr>
          <p:spPr bwMode="auto">
            <a:xfrm flipV="1">
              <a:off x="4986" y="1815"/>
              <a:ext cx="252" cy="252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188709" name="Rectangle 869"/>
            <p:cNvSpPr>
              <a:spLocks noChangeArrowheads="1"/>
            </p:cNvSpPr>
            <p:nvPr/>
          </p:nvSpPr>
          <p:spPr bwMode="auto">
            <a:xfrm>
              <a:off x="950" y="1699"/>
              <a:ext cx="245" cy="31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2700" b="1">
                  <a:effectLst>
                    <a:outerShdw blurRad="38100" dist="38100" dir="2700000" algn="tl">
                      <a:srgbClr val="4D4D4D"/>
                    </a:outerShdw>
                  </a:effectLst>
                  <a:latin typeface="Trebuchet MS" panose="020B0603020202020204" pitchFamily="34" charset="0"/>
                </a:rPr>
                <a:t>B</a:t>
              </a:r>
              <a:endParaRPr lang="en-US" sz="2700" b="1">
                <a:effectLst>
                  <a:outerShdw blurRad="38100" dist="38100" dir="2700000" algn="tl">
                    <a:srgbClr val="4D4D4D"/>
                  </a:outerShdw>
                </a:effectLst>
                <a:latin typeface="Trebuchet MS" panose="020B0603020202020204" pitchFamily="34" charset="0"/>
              </a:endParaRPr>
            </a:p>
          </p:txBody>
        </p:sp>
        <p:sp>
          <p:nvSpPr>
            <p:cNvPr id="1188710" name="Rectangle 870"/>
            <p:cNvSpPr>
              <a:spLocks noChangeArrowheads="1"/>
            </p:cNvSpPr>
            <p:nvPr/>
          </p:nvSpPr>
          <p:spPr bwMode="auto">
            <a:xfrm>
              <a:off x="192" y="2832"/>
              <a:ext cx="5472" cy="13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marL="342900" indent="-342900" eaLnBrk="0" hangingPunct="0">
                <a:spcBef>
                  <a:spcPts val="700"/>
                </a:spcBef>
                <a:buClr>
                  <a:schemeClr val="tx2"/>
                </a:buClr>
                <a:buSzPct val="120000"/>
                <a:defRPr/>
              </a:pPr>
              <a:r>
                <a:rPr lang="en-GB" sz="2700" b="1" u="sng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anose="020B0603020202020204" pitchFamily="34" charset="0"/>
                </a:rPr>
                <a:t>Idea</a:t>
              </a:r>
              <a:r>
                <a:rPr lang="en-US" altLang="zh-CN" sz="2800" dirty="0">
                  <a:solidFill>
                    <a:srgbClr val="2A2B2E"/>
                  </a:solidFill>
                  <a:latin typeface="PingFang SC"/>
                </a:rPr>
                <a:t>:</a:t>
              </a:r>
              <a:r>
                <a:rPr lang="zh-CN" altLang="en-US" sz="2800" dirty="0">
                  <a:solidFill>
                    <a:srgbClr val="2A2B2E"/>
                  </a:solidFill>
                  <a:latin typeface="PingFang SC"/>
                </a:rPr>
                <a:t>合成单位</a:t>
              </a:r>
              <a:r>
                <a:rPr lang="en-US" altLang="zh-CN" sz="2800" dirty="0">
                  <a:solidFill>
                    <a:srgbClr val="2A2B2E"/>
                  </a:solidFill>
                  <a:latin typeface="PingFang SC"/>
                </a:rPr>
                <a:t>=</a:t>
              </a:r>
              <a:r>
                <a:rPr lang="zh-CN" altLang="en-US" sz="2800" dirty="0">
                  <a:solidFill>
                    <a:srgbClr val="2A2B2E"/>
                  </a:solidFill>
                  <a:latin typeface="PingFang SC"/>
                </a:rPr>
                <a:t>块</a:t>
              </a:r>
            </a:p>
            <a:p>
              <a:pPr marL="342900" indent="-342900" eaLnBrk="0" hangingPunct="0">
                <a:spcBef>
                  <a:spcPts val="700"/>
                </a:spcBef>
                <a:buClr>
                  <a:schemeClr val="tx2"/>
                </a:buClr>
                <a:buSzPct val="120000"/>
                <a:defRPr/>
              </a:pPr>
              <a:r>
                <a:rPr lang="zh-CN" altLang="en-US" sz="2400" dirty="0">
                  <a:solidFill>
                    <a:srgbClr val="2A2B2E"/>
                  </a:solidFill>
                  <a:latin typeface="PingFang SC"/>
                </a:rPr>
                <a:t>完全一样，但现在我们想要</a:t>
              </a:r>
              <a:r>
                <a:rPr lang="en-GB" altLang="zh-CN" sz="2400" dirty="0">
                  <a:solidFill>
                    <a:srgbClr val="2A2B2E"/>
                  </a:solidFill>
                  <a:latin typeface="PingFang SC"/>
                </a:rPr>
                <a:t>P(B|N(B))</a:t>
              </a:r>
              <a:endParaRPr lang="en-GB" sz="2200" dirty="0">
                <a:latin typeface="Trebuchet MS" panose="020B0603020202020204" pitchFamily="34" charset="0"/>
              </a:endParaRPr>
            </a:p>
            <a:p>
              <a:pPr marL="742950" lvl="1" indent="-285750" eaLnBrk="0" hangingPunct="0">
                <a:lnSpc>
                  <a:spcPct val="110000"/>
                </a:lnSpc>
                <a:spcBef>
                  <a:spcPts val="7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Tx/>
                <a:buChar char="•"/>
                <a:defRPr/>
              </a:pPr>
              <a:r>
                <a:rPr lang="zh-CN" altLang="en-US" sz="2400" dirty="0">
                  <a:solidFill>
                    <a:srgbClr val="2A2B2E"/>
                  </a:solidFill>
                  <a:latin typeface="PingFang SC"/>
                </a:rPr>
                <a:t>更快</a:t>
              </a:r>
              <a:r>
                <a:rPr lang="en-US" altLang="zh-CN" sz="2400" dirty="0">
                  <a:solidFill>
                    <a:srgbClr val="2A2B2E"/>
                  </a:solidFill>
                  <a:latin typeface="PingFang SC"/>
                </a:rPr>
                <a:t>:</a:t>
              </a:r>
              <a:r>
                <a:rPr lang="zh-CN" altLang="en-US" sz="2400" dirty="0">
                  <a:solidFill>
                    <a:srgbClr val="2A2B2E"/>
                  </a:solidFill>
                  <a:latin typeface="PingFang SC"/>
                </a:rPr>
                <a:t>一次合成一个块中的所有像素</a:t>
              </a:r>
              <a:endParaRPr lang="en-GB" sz="2200" dirty="0">
                <a:latin typeface="Trebuchet MS" panose="020B0603020202020204" pitchFamily="34" charset="0"/>
              </a:endParaRPr>
            </a:p>
          </p:txBody>
        </p:sp>
        <p:sp>
          <p:nvSpPr>
            <p:cNvPr id="430097" name="Text Box 871"/>
            <p:cNvSpPr txBox="1">
              <a:spLocks noChangeArrowheads="1"/>
            </p:cNvSpPr>
            <p:nvPr/>
          </p:nvSpPr>
          <p:spPr bwMode="auto">
            <a:xfrm>
              <a:off x="914" y="2240"/>
              <a:ext cx="76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 err="1">
                  <a:latin typeface="Trebuchet MS" panose="020B0603020202020204" pitchFamily="34" charset="0"/>
                </a:rPr>
                <a:t>合成一个块</a:t>
              </a:r>
              <a:endParaRPr lang="en-US" sz="1600" dirty="0">
                <a:latin typeface="Trebuchet MS" panose="020B0603020202020204" pitchFamily="34" charset="0"/>
              </a:endParaRPr>
            </a:p>
          </p:txBody>
        </p:sp>
      </p:grpSp>
      <p:sp>
        <p:nvSpPr>
          <p:cNvPr id="430089" name="Rectangle 871"/>
          <p:cNvSpPr>
            <a:spLocks noChangeArrowheads="1"/>
          </p:cNvSpPr>
          <p:nvPr/>
        </p:nvSpPr>
        <p:spPr bwMode="auto">
          <a:xfrm>
            <a:off x="7974013" y="6581776"/>
            <a:ext cx="2549096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/>
              <a:t>Slide from Alyosha Efros, ICCV 1999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031" y="0"/>
            <a:ext cx="8229600" cy="1143000"/>
          </a:xfrm>
        </p:spPr>
        <p:txBody>
          <a:bodyPr/>
          <a:lstStyle/>
          <a:p>
            <a:r>
              <a:rPr lang="en-US" sz="4000" dirty="0" err="1"/>
              <a:t>总结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11247"/>
            <a:ext cx="8229600" cy="481491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zh-CN" altLang="en-US" sz="2600" dirty="0"/>
              <a:t>纹理是一个有用的属性，通常是材料的指示，外观线索</a:t>
            </a:r>
            <a:endParaRPr lang="en-US" sz="2600" dirty="0"/>
          </a:p>
          <a:p>
            <a:pPr>
              <a:spcAft>
                <a:spcPts val="600"/>
              </a:spcAft>
            </a:pPr>
            <a:r>
              <a:rPr lang="zh-CN" altLang="en-US" sz="2600" b="1" dirty="0"/>
              <a:t>纹理表示</a:t>
            </a:r>
            <a:r>
              <a:rPr lang="zh-CN" altLang="en-US" sz="2600" dirty="0"/>
              <a:t>试图总结局部结构的重复模式</a:t>
            </a:r>
            <a:endParaRPr lang="en-US" sz="2600" dirty="0"/>
          </a:p>
          <a:p>
            <a:pPr>
              <a:spcAft>
                <a:spcPts val="600"/>
              </a:spcAft>
            </a:pPr>
            <a:r>
              <a:rPr lang="zh-CN" altLang="en-US" sz="2600" b="1" dirty="0"/>
              <a:t>滤波器组</a:t>
            </a:r>
            <a:r>
              <a:rPr lang="zh-CN" altLang="en-US" sz="2600" dirty="0"/>
              <a:t>用于测量局部邻域结构的冗余变化</a:t>
            </a:r>
            <a:endParaRPr lang="en-US" sz="2600" dirty="0"/>
          </a:p>
          <a:p>
            <a:pPr lvl="1">
              <a:spcAft>
                <a:spcPts val="600"/>
              </a:spcAft>
            </a:pPr>
            <a:r>
              <a:rPr lang="zh-CN" altLang="en-US" dirty="0"/>
              <a:t>特征空间可以是多维的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zh-CN" altLang="en-US" sz="2600" dirty="0"/>
              <a:t>邻域统计可以用来“采样”或</a:t>
            </a:r>
            <a:r>
              <a:rPr lang="zh-CN" altLang="en-US" sz="2600" b="1" dirty="0"/>
              <a:t>合成</a:t>
            </a:r>
            <a:r>
              <a:rPr lang="zh-CN" altLang="en-US" sz="2600" dirty="0"/>
              <a:t>新的纹理区域</a:t>
            </a:r>
            <a:endParaRPr lang="en-US" sz="2600" dirty="0"/>
          </a:p>
          <a:p>
            <a:pPr lvl="1">
              <a:spcAft>
                <a:spcPts val="600"/>
              </a:spcAft>
            </a:pPr>
            <a:r>
              <a:rPr lang="zh-CN" altLang="en-US" dirty="0"/>
              <a:t>基于实例的方法</a:t>
            </a: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70031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b="0" i="0" u="none" strike="noStrike" dirty="0">
                <a:solidFill>
                  <a:srgbClr val="2A2B2E"/>
                </a:solidFill>
                <a:effectLst/>
                <a:latin typeface="PingFang SC"/>
              </a:rPr>
              <a:t>拟合线</a:t>
            </a:r>
            <a:r>
              <a:rPr lang="en-US" altLang="zh-CN" b="0" i="0" u="none" strike="noStrike" dirty="0">
                <a:solidFill>
                  <a:srgbClr val="2A2B2E"/>
                </a:solidFill>
                <a:effectLst/>
                <a:latin typeface="PingFang SC"/>
              </a:rPr>
              <a:t>:</a:t>
            </a:r>
            <a:r>
              <a:rPr lang="zh-CN" altLang="en-US" b="0" i="0" u="none" strike="noStrike" dirty="0">
                <a:solidFill>
                  <a:srgbClr val="2A2B2E"/>
                </a:solidFill>
                <a:effectLst/>
                <a:latin typeface="PingFang SC"/>
              </a:rPr>
              <a:t>霍夫变换</a:t>
            </a:r>
            <a:endParaRPr lang="en-US" dirty="0"/>
          </a:p>
        </p:txBody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6544" y="1311247"/>
            <a:ext cx="5842056" cy="4525963"/>
          </a:xfrm>
        </p:spPr>
        <p:txBody>
          <a:bodyPr/>
          <a:lstStyle/>
          <a:p>
            <a:pPr eaLnBrk="1" hangingPunct="1"/>
            <a:r>
              <a:rPr lang="zh-CN" altLang="en-US" sz="2400" dirty="0"/>
              <a:t>给定一条直线上的点，这条直线是什么</a:t>
            </a:r>
            <a:r>
              <a:rPr lang="en-US" altLang="zh-CN" sz="2400" dirty="0"/>
              <a:t>?</a:t>
            </a:r>
            <a:endParaRPr lang="en-US" sz="2400" dirty="0"/>
          </a:p>
          <a:p>
            <a:pPr eaLnBrk="1" hangingPunct="1"/>
            <a:r>
              <a:rPr lang="zh-CN" altLang="en-US" sz="2400" dirty="0"/>
              <a:t>一共有多少条线</a:t>
            </a:r>
            <a:r>
              <a:rPr lang="en-US" altLang="zh-CN" sz="2400" dirty="0"/>
              <a:t>?</a:t>
            </a:r>
            <a:endParaRPr lang="en-US" sz="2400" dirty="0"/>
          </a:p>
          <a:p>
            <a:pPr eaLnBrk="1" hangingPunct="1"/>
            <a:r>
              <a:rPr lang="zh-CN" altLang="en-US" sz="2400" dirty="0"/>
              <a:t>哪些点属于哪条直线</a:t>
            </a:r>
            <a:r>
              <a:rPr lang="en-US" altLang="zh-CN" sz="2400" dirty="0"/>
              <a:t>?</a:t>
            </a:r>
            <a:endParaRPr lang="en-US" sz="2400" dirty="0"/>
          </a:p>
          <a:p>
            <a:pPr eaLnBrk="1" hangingPunct="1"/>
            <a:endParaRPr lang="en-US" sz="1200" dirty="0"/>
          </a:p>
          <a:p>
            <a:pPr eaLnBrk="1" hangingPunct="1"/>
            <a:r>
              <a:rPr lang="zh-CN" altLang="en-US" sz="2400" dirty="0"/>
              <a:t>霍夫变换是一种投票技术，可以用来回答所有这些问题。</a:t>
            </a:r>
            <a:endParaRPr lang="en-US" sz="2400" dirty="0"/>
          </a:p>
          <a:p>
            <a:pPr lvl="1" eaLnBrk="1" hangingPunct="1">
              <a:buNone/>
            </a:pPr>
            <a:r>
              <a:rPr lang="en-US" u="sng" dirty="0" err="1"/>
              <a:t>主要思想</a:t>
            </a:r>
            <a:r>
              <a:rPr lang="en-US" dirty="0"/>
              <a:t>: </a:t>
            </a:r>
          </a:p>
          <a:p>
            <a:pPr lvl="1" eaLnBrk="1" hangingPunct="1">
              <a:buNone/>
            </a:pPr>
            <a:r>
              <a:rPr lang="en-US" dirty="0"/>
              <a:t>1. </a:t>
            </a:r>
            <a:r>
              <a:rPr lang="zh-CN" altLang="en-US" dirty="0"/>
              <a:t>记录每个边缘点所在的可能直线的投票。</a:t>
            </a:r>
            <a:endParaRPr lang="en-US" dirty="0"/>
          </a:p>
          <a:p>
            <a:pPr lvl="1" eaLnBrk="1" hangingPunct="1">
              <a:buNone/>
            </a:pPr>
            <a:r>
              <a:rPr lang="en-US" dirty="0"/>
              <a:t>2.</a:t>
            </a:r>
            <a:r>
              <a:rPr lang="zh-CN" altLang="en-US" dirty="0"/>
              <a:t> 寻找获得许多投票的直线</a:t>
            </a:r>
          </a:p>
        </p:txBody>
      </p:sp>
      <p:pic>
        <p:nvPicPr>
          <p:cNvPr id="53252" name="Picture 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1189" y="2679671"/>
            <a:ext cx="1789137" cy="178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1190" y="800065"/>
            <a:ext cx="1789137" cy="178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4" name="Picture 2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31190" y="4597417"/>
            <a:ext cx="1789137" cy="178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3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>
          <a:xfrm>
            <a:off x="1970031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b="0" i="0" u="none" strike="noStrike" dirty="0">
                <a:solidFill>
                  <a:srgbClr val="101214"/>
                </a:solidFill>
                <a:effectLst/>
                <a:latin typeface="PingFang SC"/>
              </a:rPr>
              <a:t>直线的极坐标表示</a:t>
            </a:r>
            <a:endParaRPr lang="en-US" dirty="0"/>
          </a:p>
        </p:txBody>
      </p:sp>
      <p:sp>
        <p:nvSpPr>
          <p:cNvPr id="60424" name="Text Box 13"/>
          <p:cNvSpPr txBox="1">
            <a:spLocks noChangeArrowheads="1"/>
          </p:cNvSpPr>
          <p:nvPr/>
        </p:nvSpPr>
        <p:spPr bwMode="auto">
          <a:xfrm>
            <a:off x="6570669" y="2589201"/>
            <a:ext cx="37338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200" b="1" i="1" dirty="0">
                <a:solidFill>
                  <a:srgbClr val="000000"/>
                </a:solidFill>
                <a:latin typeface="Arial" charset="0"/>
              </a:rPr>
              <a:t>    </a:t>
            </a:r>
            <a:r>
              <a:rPr lang="en-US" sz="2200" dirty="0">
                <a:solidFill>
                  <a:srgbClr val="000000"/>
                </a:solidFill>
                <a:latin typeface="Arial" charset="0"/>
              </a:rPr>
              <a:t>:</a:t>
            </a:r>
            <a:r>
              <a:rPr lang="zh-CN" altLang="en-US" dirty="0"/>
              <a:t>直线到原点的垂直距离</a:t>
            </a:r>
            <a:endParaRPr lang="en-US" altLang="zh-CN" dirty="0"/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22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000000"/>
                </a:solidFill>
                <a:latin typeface="Arial" charset="0"/>
                <a:cs typeface="Arial" charset="0"/>
              </a:rPr>
              <a:t>    ：</a:t>
            </a:r>
            <a:r>
              <a:rPr lang="zh-CN" altLang="en-US" dirty="0"/>
              <a:t>垂线与</a:t>
            </a:r>
            <a:r>
              <a:rPr lang="en" altLang="zh-CN" dirty="0"/>
              <a:t>x</a:t>
            </a:r>
            <a:r>
              <a:rPr lang="zh-CN" altLang="en-US" dirty="0"/>
              <a:t>轴的夹角</a:t>
            </a:r>
            <a:endParaRPr lang="ru-RU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791818" y="5751116"/>
            <a:ext cx="59966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/>
              <a:t>图像空间中的点</a:t>
            </a:r>
            <a:r>
              <a:rPr lang="en-US" sz="2400" dirty="0">
                <a:solidFill>
                  <a:srgbClr val="000000"/>
                </a:solidFill>
                <a:latin typeface="Arial" charset="0"/>
                <a:sym typeface="Wingdings" pitchFamily="2" charset="2"/>
              </a:rPr>
              <a:t></a:t>
            </a:r>
            <a:r>
              <a:rPr lang="zh-CN" altLang="en-US" sz="2400" dirty="0"/>
              <a:t>霍夫空间中的正弦波段</a:t>
            </a:r>
            <a:endParaRPr lang="en-US" sz="2400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6326200" y="4586319"/>
          <a:ext cx="3833865" cy="62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18671" imgH="203112" progId="Equation.3">
                  <p:embed/>
                </p:oleObj>
              </mc:Choice>
              <mc:Fallback>
                <p:oleObj name="Equation" r:id="rId3" imgW="1218671" imgH="203112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6200" y="4586319"/>
                        <a:ext cx="3833865" cy="621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6646894" y="2590776"/>
          <a:ext cx="347993" cy="430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9579" imgH="177646" progId="Equation.3">
                  <p:embed/>
                </p:oleObj>
              </mc:Choice>
              <mc:Fallback>
                <p:oleObj name="Equation" r:id="rId5" imgW="139579" imgH="177646" progId="Equation.3">
                  <p:embed/>
                  <p:pic>
                    <p:nvPicPr>
                      <p:cNvPr id="256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6894" y="2590776"/>
                        <a:ext cx="347993" cy="4302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6570670" y="3647393"/>
          <a:ext cx="338651" cy="460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6725" imgH="177415" progId="Equation.3">
                  <p:embed/>
                </p:oleObj>
              </mc:Choice>
              <mc:Fallback>
                <p:oleObj name="Equation" r:id="rId7" imgW="126725" imgH="177415" progId="Equation.3">
                  <p:embed/>
                  <p:pic>
                    <p:nvPicPr>
                      <p:cNvPr id="256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0670" y="3647393"/>
                        <a:ext cx="338651" cy="4603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4"/>
          <p:cNvGrpSpPr/>
          <p:nvPr/>
        </p:nvGrpSpPr>
        <p:grpSpPr>
          <a:xfrm>
            <a:off x="1897005" y="2041506"/>
            <a:ext cx="4267200" cy="3886200"/>
            <a:chOff x="519057" y="1128681"/>
            <a:chExt cx="4267200" cy="3886200"/>
          </a:xfrm>
        </p:grpSpPr>
        <p:sp>
          <p:nvSpPr>
            <p:cNvPr id="60419" name="Line 6"/>
            <p:cNvSpPr>
              <a:spLocks noChangeShapeType="1"/>
            </p:cNvSpPr>
            <p:nvPr/>
          </p:nvSpPr>
          <p:spPr bwMode="auto">
            <a:xfrm>
              <a:off x="1509657" y="1966881"/>
              <a:ext cx="0" cy="3048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0420" name="Line 7"/>
            <p:cNvSpPr>
              <a:spLocks noChangeShapeType="1"/>
            </p:cNvSpPr>
            <p:nvPr/>
          </p:nvSpPr>
          <p:spPr bwMode="auto">
            <a:xfrm>
              <a:off x="1509657" y="1966881"/>
              <a:ext cx="327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0421" name="Line 8"/>
            <p:cNvSpPr>
              <a:spLocks noChangeShapeType="1"/>
            </p:cNvSpPr>
            <p:nvPr/>
          </p:nvSpPr>
          <p:spPr bwMode="auto">
            <a:xfrm flipV="1">
              <a:off x="519057" y="1128681"/>
              <a:ext cx="4038600" cy="3505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0422" name="Line 9"/>
            <p:cNvSpPr>
              <a:spLocks noChangeShapeType="1"/>
            </p:cNvSpPr>
            <p:nvPr/>
          </p:nvSpPr>
          <p:spPr bwMode="auto">
            <a:xfrm>
              <a:off x="1509657" y="1966881"/>
              <a:ext cx="9144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0423" name="Rectangle 10"/>
            <p:cNvSpPr>
              <a:spLocks noChangeArrowheads="1"/>
            </p:cNvSpPr>
            <p:nvPr/>
          </p:nvSpPr>
          <p:spPr bwMode="auto">
            <a:xfrm rot="-2487420">
              <a:off x="2247845" y="2624106"/>
              <a:ext cx="381000" cy="304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0427" name="Freeform 17"/>
            <p:cNvSpPr>
              <a:spLocks/>
            </p:cNvSpPr>
            <p:nvPr/>
          </p:nvSpPr>
          <p:spPr bwMode="auto">
            <a:xfrm>
              <a:off x="1890657" y="1966881"/>
              <a:ext cx="228600" cy="381000"/>
            </a:xfrm>
            <a:custGeom>
              <a:avLst/>
              <a:gdLst>
                <a:gd name="T0" fmla="*/ 152400 w 112"/>
                <a:gd name="T1" fmla="*/ 0 h 192"/>
                <a:gd name="T2" fmla="*/ 152400 w 112"/>
                <a:gd name="T3" fmla="*/ 228600 h 192"/>
                <a:gd name="T4" fmla="*/ 0 w 112"/>
                <a:gd name="T5" fmla="*/ 304800 h 192"/>
                <a:gd name="T6" fmla="*/ 0 60000 65536"/>
                <a:gd name="T7" fmla="*/ 0 60000 65536"/>
                <a:gd name="T8" fmla="*/ 0 60000 65536"/>
                <a:gd name="T9" fmla="*/ 0 w 112"/>
                <a:gd name="T10" fmla="*/ 0 h 192"/>
                <a:gd name="T11" fmla="*/ 112 w 112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2" h="192">
                  <a:moveTo>
                    <a:pt x="96" y="0"/>
                  </a:moveTo>
                  <a:cubicBezTo>
                    <a:pt x="104" y="56"/>
                    <a:pt x="112" y="112"/>
                    <a:pt x="96" y="144"/>
                  </a:cubicBezTo>
                  <a:cubicBezTo>
                    <a:pt x="80" y="176"/>
                    <a:pt x="40" y="184"/>
                    <a:pt x="0" y="192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0428" name="Text Box 18"/>
            <p:cNvSpPr txBox="1">
              <a:spLocks noChangeArrowheads="1"/>
            </p:cNvSpPr>
            <p:nvPr/>
          </p:nvSpPr>
          <p:spPr bwMode="auto">
            <a:xfrm>
              <a:off x="976257" y="1738281"/>
              <a:ext cx="11430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[0,0]</a:t>
              </a:r>
            </a:p>
          </p:txBody>
        </p:sp>
        <p:cxnSp>
          <p:nvCxnSpPr>
            <p:cNvPr id="60432" name="Straight Connector 18"/>
            <p:cNvCxnSpPr>
              <a:cxnSpLocks noChangeShapeType="1"/>
            </p:cNvCxnSpPr>
            <p:nvPr/>
          </p:nvCxnSpPr>
          <p:spPr bwMode="auto">
            <a:xfrm rot="16200000" flipH="1">
              <a:off x="1433457" y="2043081"/>
              <a:ext cx="1066800" cy="914400"/>
            </a:xfrm>
            <a:prstGeom prst="line">
              <a:avLst/>
            </a:prstGeom>
            <a:noFill/>
            <a:ln w="38100" algn="ctr">
              <a:solidFill>
                <a:srgbClr val="008000"/>
              </a:solidFill>
              <a:round/>
              <a:headEnd/>
              <a:tailEnd/>
            </a:ln>
          </p:spPr>
        </p:cxnSp>
        <p:graphicFrame>
          <p:nvGraphicFramePr>
            <p:cNvPr id="25603" name="Object 3"/>
            <p:cNvGraphicFramePr>
              <a:graphicFrameLocks noChangeAspect="1"/>
            </p:cNvGraphicFramePr>
            <p:nvPr/>
          </p:nvGraphicFramePr>
          <p:xfrm>
            <a:off x="1655683" y="2528847"/>
            <a:ext cx="347663" cy="430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39579" imgH="177646" progId="Equation.3">
                    <p:embed/>
                  </p:oleObj>
                </mc:Choice>
                <mc:Fallback>
                  <p:oleObj name="Equation" r:id="rId9" imgW="139579" imgH="177646" progId="Equation.3">
                    <p:embed/>
                    <p:pic>
                      <p:nvPicPr>
                        <p:cNvPr id="25603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5683" y="2528847"/>
                          <a:ext cx="347663" cy="4302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5" name="Object 5"/>
            <p:cNvGraphicFramePr>
              <a:graphicFrameLocks noChangeAspect="1"/>
            </p:cNvGraphicFramePr>
            <p:nvPr/>
          </p:nvGraphicFramePr>
          <p:xfrm>
            <a:off x="1765053" y="1944639"/>
            <a:ext cx="311319" cy="423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26725" imgH="177415" progId="Equation.3">
                    <p:embed/>
                  </p:oleObj>
                </mc:Choice>
                <mc:Fallback>
                  <p:oleObj name="Equation" r:id="rId10" imgW="126725" imgH="177415" progId="Equation.3">
                    <p:embed/>
                    <p:pic>
                      <p:nvPicPr>
                        <p:cNvPr id="2560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5053" y="1944639"/>
                          <a:ext cx="311319" cy="4238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6" name="Object 6"/>
            <p:cNvGraphicFramePr>
              <a:graphicFrameLocks noChangeAspect="1"/>
            </p:cNvGraphicFramePr>
            <p:nvPr/>
          </p:nvGraphicFramePr>
          <p:xfrm>
            <a:off x="2514528" y="1553522"/>
            <a:ext cx="365130" cy="3911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26835" imgH="139518" progId="Equation.3">
                    <p:embed/>
                  </p:oleObj>
                </mc:Choice>
                <mc:Fallback>
                  <p:oleObj name="Equation" r:id="rId11" imgW="126835" imgH="139518" progId="Equation.3">
                    <p:embed/>
                    <p:pic>
                      <p:nvPicPr>
                        <p:cNvPr id="2560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4528" y="1553522"/>
                          <a:ext cx="365130" cy="3911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7" name="Object 7"/>
            <p:cNvGraphicFramePr>
              <a:graphicFrameLocks noChangeAspect="1"/>
            </p:cNvGraphicFramePr>
            <p:nvPr/>
          </p:nvGraphicFramePr>
          <p:xfrm>
            <a:off x="1054008" y="2784438"/>
            <a:ext cx="352367" cy="4048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579" imgH="164957" progId="Equation.3">
                    <p:embed/>
                  </p:oleObj>
                </mc:Choice>
                <mc:Fallback>
                  <p:oleObj name="Equation" r:id="rId13" imgW="139579" imgH="164957" progId="Equation.3">
                    <p:embed/>
                    <p:pic>
                      <p:nvPicPr>
                        <p:cNvPr id="2560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4008" y="2784438"/>
                          <a:ext cx="352367" cy="4048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Rectangle 25"/>
          <p:cNvSpPr/>
          <p:nvPr/>
        </p:nvSpPr>
        <p:spPr>
          <a:xfrm>
            <a:off x="2189110" y="1128682"/>
            <a:ext cx="77042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5073B"/>
                </a:solidFill>
                <a:latin typeface="-apple-system"/>
              </a:rPr>
              <a:t>使用常规的（</a:t>
            </a:r>
            <a:r>
              <a:rPr lang="en" altLang="zh-CN" sz="2400" dirty="0" err="1">
                <a:solidFill>
                  <a:srgbClr val="05073B"/>
                </a:solidFill>
                <a:latin typeface="-apple-system"/>
              </a:rPr>
              <a:t>m,b</a:t>
            </a:r>
            <a:r>
              <a:rPr lang="zh-CN" altLang="en" sz="2400" dirty="0">
                <a:solidFill>
                  <a:srgbClr val="05073B"/>
                </a:solidFill>
                <a:latin typeface="-apple-system"/>
              </a:rPr>
              <a:t>）</a:t>
            </a:r>
            <a:r>
              <a:rPr lang="zh-CN" altLang="en-US" sz="2400" dirty="0">
                <a:solidFill>
                  <a:srgbClr val="05073B"/>
                </a:solidFill>
                <a:latin typeface="-apple-system"/>
              </a:rPr>
              <a:t>参数空间存在的问题：可以取无限值，对于垂直线则未定义。</a:t>
            </a:r>
            <a:endParaRPr lang="en-US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76600" y="2077365"/>
            <a:ext cx="176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Image columns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964602" y="3795669"/>
            <a:ext cx="17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Image rows</a:t>
            </a:r>
          </a:p>
        </p:txBody>
      </p:sp>
    </p:spTree>
    <p:extLst>
      <p:ext uri="{BB962C8B-B14F-4D97-AF65-F5344CB8AC3E}">
        <p14:creationId xmlns:p14="http://schemas.microsoft.com/office/powerpoint/2010/main" val="142738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4" grpId="0"/>
      <p:bldP spid="20" grpId="0" build="allAtOnce"/>
      <p:bldP spid="3" grpId="0"/>
      <p:bldP spid="2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421" y="-50227"/>
            <a:ext cx="8229600" cy="1143000"/>
          </a:xfrm>
        </p:spPr>
        <p:txBody>
          <a:bodyPr/>
          <a:lstStyle/>
          <a:p>
            <a:r>
              <a:rPr lang="zh-CN" altLang="en-US" b="0" i="0" u="none" strike="noStrike" dirty="0">
                <a:solidFill>
                  <a:srgbClr val="101214"/>
                </a:solidFill>
                <a:effectLst/>
                <a:latin typeface="PingFang SC"/>
              </a:rPr>
              <a:t>霍夫变换算法</a:t>
            </a:r>
            <a:endParaRPr lang="en-US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9518" y="1561012"/>
            <a:ext cx="5898269" cy="524305"/>
          </a:xfrm>
        </p:spPr>
        <p:txBody>
          <a:bodyPr>
            <a:noAutofit/>
          </a:bodyPr>
          <a:lstStyle/>
          <a:p>
            <a:pPr marL="457200" indent="-457200">
              <a:buNone/>
            </a:pPr>
            <a:r>
              <a:rPr lang="zh-CN" altLang="en-US" sz="1800" dirty="0"/>
              <a:t>使用极坐标参数化</a:t>
            </a:r>
            <a:r>
              <a:rPr lang="en-US" altLang="zh-CN" sz="1800" dirty="0"/>
              <a:t>:</a:t>
            </a:r>
            <a:endParaRPr lang="en-US" sz="1800" dirty="0"/>
          </a:p>
          <a:p>
            <a:pPr marL="457200" indent="-457200">
              <a:buNone/>
            </a:pPr>
            <a:endParaRPr lang="en-US" sz="1800" dirty="0"/>
          </a:p>
          <a:p>
            <a:pPr marL="457200" indent="-457200">
              <a:buNone/>
            </a:pPr>
            <a:r>
              <a:rPr lang="zh-CN" altLang="en-US" sz="1800" dirty="0"/>
              <a:t>基本的霍夫变换算法</a:t>
            </a:r>
            <a:endParaRPr lang="en-US" sz="1800" dirty="0"/>
          </a:p>
          <a:p>
            <a:pPr marL="838200" lvl="1" indent="-381000">
              <a:buFontTx/>
              <a:buAutoNum type="arabicPeriod"/>
            </a:pPr>
            <a:r>
              <a:rPr lang="en-US" sz="1800" dirty="0"/>
              <a:t>Initialize H[d, </a:t>
            </a:r>
            <a:r>
              <a:rPr lang="en-US" sz="1800" dirty="0">
                <a:sym typeface="Symbol" pitchFamily="18" charset="2"/>
              </a:rPr>
              <a:t></a:t>
            </a:r>
            <a:r>
              <a:rPr lang="en-US" sz="1800" dirty="0"/>
              <a:t>]=0</a:t>
            </a:r>
          </a:p>
          <a:p>
            <a:pPr marL="838200" lvl="1" indent="-381000">
              <a:buFontTx/>
              <a:buAutoNum type="arabicPeriod"/>
            </a:pPr>
            <a:r>
              <a:rPr lang="en-US" sz="1800" dirty="0"/>
              <a:t>for each edge point I[</a:t>
            </a:r>
            <a:r>
              <a:rPr lang="en-US" sz="1800" dirty="0" err="1"/>
              <a:t>x,y</a:t>
            </a:r>
            <a:r>
              <a:rPr lang="en-US" sz="1800" dirty="0"/>
              <a:t>] in the image</a:t>
            </a:r>
          </a:p>
          <a:p>
            <a:pPr marL="1257300" lvl="2" indent="-342900">
              <a:buNone/>
            </a:pPr>
            <a:r>
              <a:rPr lang="en-US" sz="1800" dirty="0"/>
              <a:t>    for </a:t>
            </a:r>
            <a:r>
              <a:rPr lang="en-US" sz="1800" dirty="0">
                <a:sym typeface="Symbol" pitchFamily="18" charset="2"/>
              </a:rPr>
              <a:t></a:t>
            </a:r>
            <a:r>
              <a:rPr lang="en-US" sz="1800" dirty="0"/>
              <a:t> = [</a:t>
            </a:r>
            <a:r>
              <a:rPr lang="en-US" sz="1800" dirty="0">
                <a:sym typeface="Symbol" pitchFamily="18" charset="2"/>
              </a:rPr>
              <a:t></a:t>
            </a:r>
            <a:r>
              <a:rPr lang="en-US" sz="1800" baseline="-25000" dirty="0"/>
              <a:t>min</a:t>
            </a:r>
            <a:r>
              <a:rPr lang="en-US" sz="1800" dirty="0"/>
              <a:t>  to  </a:t>
            </a:r>
            <a:r>
              <a:rPr lang="en-US" sz="1800" dirty="0">
                <a:sym typeface="Symbol" pitchFamily="18" charset="2"/>
              </a:rPr>
              <a:t></a:t>
            </a:r>
            <a:r>
              <a:rPr lang="en-US" sz="1800" baseline="-25000" dirty="0"/>
              <a:t>max</a:t>
            </a:r>
            <a:r>
              <a:rPr lang="en-US" sz="1800" dirty="0"/>
              <a:t> ]  </a:t>
            </a:r>
            <a:r>
              <a:rPr lang="en-US" sz="1800" dirty="0">
                <a:solidFill>
                  <a:srgbClr val="00B050"/>
                </a:solidFill>
              </a:rPr>
              <a:t>// some quantization</a:t>
            </a:r>
          </a:p>
          <a:p>
            <a:pPr marL="1676400" lvl="3" indent="-304800"/>
            <a:endParaRPr lang="en-US" dirty="0"/>
          </a:p>
          <a:p>
            <a:pPr marL="1676400" lvl="3" indent="-304800">
              <a:buNone/>
            </a:pPr>
            <a:r>
              <a:rPr lang="en-US" dirty="0"/>
              <a:t>    H[d, </a:t>
            </a:r>
            <a:r>
              <a:rPr lang="en-US" dirty="0">
                <a:sym typeface="Symbol" pitchFamily="18" charset="2"/>
              </a:rPr>
              <a:t></a:t>
            </a:r>
            <a:r>
              <a:rPr lang="en-US" dirty="0"/>
              <a:t>] += 1</a:t>
            </a:r>
          </a:p>
          <a:p>
            <a:pPr marL="838200" lvl="1" indent="-381000">
              <a:buFontTx/>
              <a:buAutoNum type="arabicPeriod"/>
            </a:pPr>
            <a:r>
              <a:rPr lang="en-US" sz="1800" dirty="0"/>
              <a:t>Find the value(s) of (d, </a:t>
            </a:r>
            <a:r>
              <a:rPr lang="en-US" sz="1800" dirty="0">
                <a:sym typeface="Symbol" pitchFamily="18" charset="2"/>
              </a:rPr>
              <a:t>) where</a:t>
            </a:r>
            <a:r>
              <a:rPr lang="en-US" sz="1800" dirty="0"/>
              <a:t> H[d, </a:t>
            </a:r>
            <a:r>
              <a:rPr lang="en-US" sz="1800" dirty="0">
                <a:sym typeface="Symbol" pitchFamily="18" charset="2"/>
              </a:rPr>
              <a:t></a:t>
            </a:r>
            <a:r>
              <a:rPr lang="en-US" sz="1800" dirty="0"/>
              <a:t>] is maximum</a:t>
            </a:r>
          </a:p>
          <a:p>
            <a:pPr marL="838200" lvl="1" indent="-381000">
              <a:buFontTx/>
              <a:buAutoNum type="arabicPeriod"/>
            </a:pPr>
            <a:r>
              <a:rPr lang="en-US" sz="1800" dirty="0"/>
              <a:t>The detected line in the image is given by</a:t>
            </a:r>
          </a:p>
        </p:txBody>
      </p:sp>
      <p:graphicFrame>
        <p:nvGraphicFramePr>
          <p:cNvPr id="8" name="Group 168"/>
          <p:cNvGraphicFramePr>
            <a:graphicFrameLocks noGrp="1"/>
          </p:cNvGraphicFramePr>
          <p:nvPr/>
        </p:nvGraphicFramePr>
        <p:xfrm>
          <a:off x="8153400" y="1524000"/>
          <a:ext cx="2082800" cy="192024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CC33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997825" y="1139825"/>
            <a:ext cx="21852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" altLang="zh-CN" dirty="0"/>
              <a:t>H:</a:t>
            </a:r>
            <a:r>
              <a:rPr lang="zh-CN" altLang="en-US" dirty="0"/>
              <a:t>累加器数组</a:t>
            </a:r>
            <a:r>
              <a:rPr lang="en-US" altLang="zh-CN" dirty="0"/>
              <a:t>(</a:t>
            </a:r>
            <a:r>
              <a:rPr lang="zh-CN" altLang="en-US" dirty="0"/>
              <a:t>投票</a:t>
            </a:r>
            <a:r>
              <a:rPr lang="en-US" altLang="zh-CN" dirty="0"/>
              <a:t>)</a:t>
            </a: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772400" y="2209800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000000"/>
                </a:solidFill>
                <a:latin typeface="Arial" charset="0"/>
              </a:rPr>
              <a:t>d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991600" y="3505200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  <a:sym typeface="Symbol" pitchFamily="18" charset="2"/>
              </a:rPr>
              <a:t></a:t>
            </a:r>
            <a:endParaRPr lang="en-US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278313" y="5471012"/>
            <a:ext cx="48978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/>
              <a:t>时间复杂度</a:t>
            </a:r>
            <a:r>
              <a:rPr lang="en-US" altLang="zh-CN" dirty="0"/>
              <a:t>(</a:t>
            </a:r>
            <a:r>
              <a:rPr lang="zh-CN" altLang="en-US" dirty="0"/>
              <a:t>按每个人的票数计算</a:t>
            </a:r>
            <a:r>
              <a:rPr lang="en-US" altLang="zh-CN" dirty="0"/>
              <a:t>)?</a:t>
            </a:r>
            <a:endParaRPr lang="en-US" sz="2400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23553" name="Object 1"/>
          <p:cNvGraphicFramePr>
            <a:graphicFrameLocks noChangeAspect="1"/>
          </p:cNvGraphicFramePr>
          <p:nvPr/>
        </p:nvGraphicFramePr>
        <p:xfrm>
          <a:off x="3143672" y="1347443"/>
          <a:ext cx="2730452" cy="44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18671" imgH="203112" progId="Equation.3">
                  <p:embed/>
                </p:oleObj>
              </mc:Choice>
              <mc:Fallback>
                <p:oleObj name="Equation" r:id="rId3" imgW="1218671" imgH="203112" progId="Equation.3">
                  <p:embed/>
                  <p:pic>
                    <p:nvPicPr>
                      <p:cNvPr id="2355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672" y="1347443"/>
                        <a:ext cx="2730452" cy="442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21"/>
          <p:cNvSpPr txBox="1">
            <a:spLocks noChangeArrowheads="1"/>
          </p:cNvSpPr>
          <p:nvPr/>
        </p:nvSpPr>
        <p:spPr bwMode="auto">
          <a:xfrm>
            <a:off x="8980527" y="6581776"/>
            <a:ext cx="2286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Source: Steve Seitz</a:t>
            </a:r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3815797" y="3580260"/>
          <a:ext cx="2446371" cy="395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18671" imgH="203112" progId="Equation.3">
                  <p:embed/>
                </p:oleObj>
              </mc:Choice>
              <mc:Fallback>
                <p:oleObj name="Equation" r:id="rId5" imgW="1218671" imgH="203112" progId="Equation.3">
                  <p:embed/>
                  <p:pic>
                    <p:nvPicPr>
                      <p:cNvPr id="2355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5797" y="3580260"/>
                        <a:ext cx="2446371" cy="3958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3"/>
          <p:cNvGraphicFramePr>
            <a:graphicFrameLocks noChangeAspect="1"/>
          </p:cNvGraphicFramePr>
          <p:nvPr/>
        </p:nvGraphicFramePr>
        <p:xfrm>
          <a:off x="7772400" y="4955981"/>
          <a:ext cx="2044728" cy="330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18671" imgH="203112" progId="Equation.3">
                  <p:embed/>
                </p:oleObj>
              </mc:Choice>
              <mc:Fallback>
                <p:oleObj name="Equation" r:id="rId5" imgW="1218671" imgH="203112" progId="Equation.3">
                  <p:embed/>
                  <p:pic>
                    <p:nvPicPr>
                      <p:cNvPr id="235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4955981"/>
                        <a:ext cx="2044728" cy="3303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728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2043057" y="0"/>
            <a:ext cx="8229600" cy="1143000"/>
          </a:xfrm>
        </p:spPr>
        <p:txBody>
          <a:bodyPr/>
          <a:lstStyle/>
          <a:p>
            <a:r>
              <a:rPr lang="zh-CN" altLang="en-US" b="0" i="0" u="none" strike="noStrike" dirty="0">
                <a:solidFill>
                  <a:srgbClr val="101214"/>
                </a:solidFill>
                <a:effectLst/>
                <a:latin typeface="PingFang SC"/>
              </a:rPr>
              <a:t>圆的霍夫变换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057" y="2297097"/>
            <a:ext cx="8229600" cy="607966"/>
          </a:xfrm>
        </p:spPr>
        <p:txBody>
          <a:bodyPr/>
          <a:lstStyle/>
          <a:p>
            <a:r>
              <a:rPr lang="zh-CN" altLang="en-US" sz="2400" dirty="0">
                <a:solidFill>
                  <a:srgbClr val="101214"/>
                </a:solidFill>
                <a:latin typeface="PingFang SC"/>
              </a:rPr>
              <a:t>对于半径</a:t>
            </a:r>
            <a:r>
              <a:rPr lang="en" altLang="zh-CN" sz="2400" dirty="0">
                <a:solidFill>
                  <a:srgbClr val="101214"/>
                </a:solidFill>
                <a:latin typeface="PingFang SC"/>
              </a:rPr>
              <a:t>r</a:t>
            </a:r>
            <a:r>
              <a:rPr lang="zh-CN" altLang="en-US" sz="2400" dirty="0">
                <a:solidFill>
                  <a:srgbClr val="101214"/>
                </a:solidFill>
                <a:latin typeface="PingFang SC"/>
              </a:rPr>
              <a:t>固定，梯度方向未知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043057" y="1165195"/>
            <a:ext cx="822960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zh-CN" altLang="en-US" sz="2400" dirty="0">
                <a:solidFill>
                  <a:srgbClr val="101214"/>
                </a:solidFill>
                <a:latin typeface="PingFang SC"/>
              </a:rPr>
              <a:t>圆</a:t>
            </a:r>
            <a:r>
              <a:rPr lang="en-US" altLang="zh-CN" sz="2400" dirty="0">
                <a:solidFill>
                  <a:srgbClr val="101214"/>
                </a:solidFill>
                <a:latin typeface="PingFang SC"/>
              </a:rPr>
              <a:t>:</a:t>
            </a:r>
            <a:r>
              <a:rPr lang="zh-CN" altLang="en-US" sz="2400" dirty="0">
                <a:solidFill>
                  <a:srgbClr val="101214"/>
                </a:solidFill>
                <a:latin typeface="PingFang SC"/>
              </a:rPr>
              <a:t>圆心</a:t>
            </a:r>
            <a:r>
              <a:rPr lang="en-US" altLang="zh-CN" sz="2400" dirty="0">
                <a:solidFill>
                  <a:srgbClr val="101214"/>
                </a:solidFill>
                <a:latin typeface="PingFang SC"/>
              </a:rPr>
              <a:t>(</a:t>
            </a:r>
            <a:r>
              <a:rPr lang="en" altLang="zh-CN" sz="2400" dirty="0" err="1">
                <a:solidFill>
                  <a:srgbClr val="101214"/>
                </a:solidFill>
                <a:latin typeface="PingFang SC"/>
              </a:rPr>
              <a:t>a,b</a:t>
            </a:r>
            <a:r>
              <a:rPr lang="en" altLang="zh-CN" sz="2400" dirty="0">
                <a:solidFill>
                  <a:srgbClr val="101214"/>
                </a:solidFill>
                <a:latin typeface="PingFang SC"/>
              </a:rPr>
              <a:t>)</a:t>
            </a:r>
            <a:r>
              <a:rPr lang="zh-CN" altLang="en" sz="2400" dirty="0">
                <a:solidFill>
                  <a:srgbClr val="101214"/>
                </a:solidFill>
                <a:latin typeface="PingFang SC"/>
              </a:rPr>
              <a:t>，</a:t>
            </a:r>
            <a:r>
              <a:rPr lang="zh-CN" altLang="en-US" sz="2400" dirty="0">
                <a:solidFill>
                  <a:srgbClr val="101214"/>
                </a:solidFill>
                <a:latin typeface="PingFang SC"/>
              </a:rPr>
              <a:t>半径</a:t>
            </a:r>
            <a:r>
              <a:rPr lang="en" altLang="zh-CN" sz="2400" dirty="0">
                <a:solidFill>
                  <a:srgbClr val="101214"/>
                </a:solidFill>
                <a:latin typeface="PingFang SC"/>
              </a:rPr>
              <a:t>r</a:t>
            </a:r>
            <a:endParaRPr lang="en-US" sz="2400" dirty="0">
              <a:solidFill>
                <a:srgbClr val="000000"/>
              </a:solidFill>
              <a:latin typeface="Arial"/>
            </a:endParaRP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4233837" y="1639864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73200" imgH="241300" progId="Equation.3">
                  <p:embed/>
                </p:oleObj>
              </mc:Choice>
              <mc:Fallback>
                <p:oleObj name="Equation" r:id="rId3" imgW="1473200" imgH="2413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3837" y="1639864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3125843" y="6086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dirty="0" err="1">
                <a:solidFill>
                  <a:srgbClr val="000000"/>
                </a:solidFill>
                <a:latin typeface="Arial" charset="0"/>
              </a:rPr>
              <a:t>图像空间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9" name="Picture 8" descr="img007"/>
          <p:cNvPicPr>
            <a:picLocks noChangeAspect="1" noChangeArrowheads="1"/>
          </p:cNvPicPr>
          <p:nvPr/>
        </p:nvPicPr>
        <p:blipFill>
          <a:blip r:embed="rId5" cstate="print"/>
          <a:srcRect r="52785"/>
          <a:stretch>
            <a:fillRect/>
          </a:stretch>
        </p:blipFill>
        <p:spPr bwMode="auto">
          <a:xfrm>
            <a:off x="2371675" y="3081375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7630123" y="6160431"/>
            <a:ext cx="11672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dirty="0" err="1">
                <a:solidFill>
                  <a:srgbClr val="000000"/>
                </a:solidFill>
                <a:latin typeface="Arial" charset="0"/>
              </a:rPr>
              <a:t>霍夫空间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4" name="Picture 13" descr="img007"/>
          <p:cNvPicPr>
            <a:picLocks noChangeAspect="1" noChangeArrowheads="1"/>
          </p:cNvPicPr>
          <p:nvPr/>
        </p:nvPicPr>
        <p:blipFill>
          <a:blip r:embed="rId5" cstate="print"/>
          <a:srcRect l="53306"/>
          <a:stretch>
            <a:fillRect/>
          </a:stretch>
        </p:blipFill>
        <p:spPr bwMode="auto">
          <a:xfrm>
            <a:off x="6132514" y="3081375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 bwMode="auto">
          <a:xfrm>
            <a:off x="3686142" y="4560903"/>
            <a:ext cx="693747" cy="438156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7520008" y="4451365"/>
            <a:ext cx="693747" cy="62072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20232" y="3810000"/>
            <a:ext cx="1623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/>
              <a:t>交叉点</a:t>
            </a:r>
            <a:r>
              <a:rPr lang="en-US" altLang="zh-CN" dirty="0"/>
              <a:t>:</a:t>
            </a:r>
            <a:r>
              <a:rPr lang="zh-CN" altLang="en-US" dirty="0"/>
              <a:t>大多数中间的选票出现在这里。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545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Canny</a:t>
            </a:r>
            <a:r>
              <a:rPr lang="zh-CN" altLang="en-US" dirty="0"/>
              <a:t>边缘检测器</a:t>
            </a:r>
            <a:endParaRPr lang="en-US" dirty="0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09800" y="5791200"/>
            <a:ext cx="7772400" cy="609600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 dirty="0"/>
              <a:t>原图</a:t>
            </a:r>
            <a:r>
              <a:rPr lang="en-US" dirty="0"/>
              <a:t>(Lena)</a:t>
            </a:r>
          </a:p>
        </p:txBody>
      </p:sp>
      <p:pic>
        <p:nvPicPr>
          <p:cNvPr id="125956" name="Picture 5" descr="le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125095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534400" y="6553201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Slide credit: Steve Seitz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2043057" y="0"/>
            <a:ext cx="8229600" cy="1143000"/>
          </a:xfrm>
        </p:spPr>
        <p:txBody>
          <a:bodyPr/>
          <a:lstStyle/>
          <a:p>
            <a:r>
              <a:rPr lang="zh-CN" altLang="en-US" b="0" i="0" u="none" strike="noStrike" dirty="0">
                <a:solidFill>
                  <a:srgbClr val="2A2B2E"/>
                </a:solidFill>
                <a:effectLst/>
                <a:latin typeface="PingFang SC"/>
              </a:rPr>
              <a:t>圆的霍夫变换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057" y="2297098"/>
            <a:ext cx="8229600" cy="693747"/>
          </a:xfrm>
        </p:spPr>
        <p:txBody>
          <a:bodyPr/>
          <a:lstStyle/>
          <a:p>
            <a:r>
              <a:rPr lang="zh-CN" altLang="en-US" sz="2400" dirty="0">
                <a:solidFill>
                  <a:srgbClr val="101214"/>
                </a:solidFill>
                <a:latin typeface="PingFang SC"/>
              </a:rPr>
              <a:t>对于半径</a:t>
            </a:r>
            <a:r>
              <a:rPr lang="en" altLang="zh-CN" sz="2400" dirty="0">
                <a:solidFill>
                  <a:srgbClr val="101214"/>
                </a:solidFill>
                <a:latin typeface="PingFang SC"/>
              </a:rPr>
              <a:t>r</a:t>
            </a:r>
            <a:r>
              <a:rPr lang="zh-CN" altLang="en-US" sz="2400" dirty="0">
                <a:solidFill>
                  <a:srgbClr val="101214"/>
                </a:solidFill>
                <a:latin typeface="PingFang SC"/>
              </a:rPr>
              <a:t>固定，梯度方向未知</a:t>
            </a:r>
            <a:endParaRPr lang="en-US" altLang="zh-CN" sz="2400" dirty="0"/>
          </a:p>
          <a:p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043057" y="1165195"/>
            <a:ext cx="8229600" cy="52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zh-CN" altLang="en-US" sz="2400" dirty="0">
                <a:solidFill>
                  <a:srgbClr val="101214"/>
                </a:solidFill>
                <a:latin typeface="PingFang SC"/>
              </a:rPr>
              <a:t>圆</a:t>
            </a:r>
            <a:r>
              <a:rPr lang="en-US" altLang="zh-CN" sz="2400" dirty="0">
                <a:solidFill>
                  <a:srgbClr val="101214"/>
                </a:solidFill>
                <a:latin typeface="PingFang SC"/>
              </a:rPr>
              <a:t>:</a:t>
            </a:r>
            <a:r>
              <a:rPr lang="zh-CN" altLang="en-US" sz="2400" dirty="0">
                <a:solidFill>
                  <a:srgbClr val="101214"/>
                </a:solidFill>
                <a:latin typeface="PingFang SC"/>
              </a:rPr>
              <a:t>圆心</a:t>
            </a:r>
            <a:r>
              <a:rPr lang="en-US" altLang="zh-CN" sz="2400" dirty="0">
                <a:solidFill>
                  <a:srgbClr val="101214"/>
                </a:solidFill>
                <a:latin typeface="PingFang SC"/>
              </a:rPr>
              <a:t>(</a:t>
            </a:r>
            <a:r>
              <a:rPr lang="en" altLang="zh-CN" sz="2400" dirty="0" err="1">
                <a:solidFill>
                  <a:srgbClr val="101214"/>
                </a:solidFill>
                <a:latin typeface="PingFang SC"/>
              </a:rPr>
              <a:t>a,b</a:t>
            </a:r>
            <a:r>
              <a:rPr lang="en" altLang="zh-CN" sz="2400" dirty="0">
                <a:solidFill>
                  <a:srgbClr val="101214"/>
                </a:solidFill>
                <a:latin typeface="PingFang SC"/>
              </a:rPr>
              <a:t>)</a:t>
            </a:r>
            <a:r>
              <a:rPr lang="zh-CN" altLang="en" sz="2400" dirty="0">
                <a:solidFill>
                  <a:srgbClr val="101214"/>
                </a:solidFill>
                <a:latin typeface="PingFang SC"/>
              </a:rPr>
              <a:t>，</a:t>
            </a:r>
            <a:r>
              <a:rPr lang="zh-CN" altLang="en-US" sz="2400" dirty="0">
                <a:solidFill>
                  <a:srgbClr val="101214"/>
                </a:solidFill>
                <a:latin typeface="PingFang SC"/>
              </a:rPr>
              <a:t>半径</a:t>
            </a:r>
            <a:r>
              <a:rPr lang="en" altLang="zh-CN" sz="2400" dirty="0">
                <a:solidFill>
                  <a:srgbClr val="101214"/>
                </a:solidFill>
                <a:latin typeface="PingFang SC"/>
              </a:rPr>
              <a:t>r</a:t>
            </a:r>
            <a:endParaRPr lang="en-US" altLang="zh-CN" sz="2400" dirty="0">
              <a:solidFill>
                <a:srgbClr val="000000"/>
              </a:solidFill>
              <a:latin typeface="Arial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400" dirty="0">
              <a:solidFill>
                <a:srgbClr val="000000"/>
              </a:solidFill>
              <a:latin typeface="Arial"/>
            </a:endParaRP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4233837" y="1639864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73200" imgH="241300" progId="Equation.3">
                  <p:embed/>
                </p:oleObj>
              </mc:Choice>
              <mc:Fallback>
                <p:oleObj name="Equation" r:id="rId3" imgW="1473200" imgH="2413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3837" y="1639864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/>
          <a:srcRect l="34584" t="60902" r="49167" b="11839"/>
          <a:stretch>
            <a:fillRect/>
          </a:stretch>
        </p:blipFill>
        <p:spPr bwMode="auto">
          <a:xfrm>
            <a:off x="6629401" y="3100383"/>
            <a:ext cx="274796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 descr="img007"/>
          <p:cNvPicPr>
            <a:picLocks noChangeAspect="1" noChangeArrowheads="1"/>
          </p:cNvPicPr>
          <p:nvPr/>
        </p:nvPicPr>
        <p:blipFill>
          <a:blip r:embed="rId6" cstate="print"/>
          <a:srcRect r="52724"/>
          <a:stretch>
            <a:fillRect/>
          </a:stretch>
        </p:blipFill>
        <p:spPr bwMode="auto">
          <a:xfrm>
            <a:off x="2590800" y="3100384"/>
            <a:ext cx="3124200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391400" y="5691184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dirty="0" err="1">
                <a:solidFill>
                  <a:srgbClr val="000000"/>
                </a:solidFill>
                <a:latin typeface="Arial" charset="0"/>
              </a:rPr>
              <a:t>霍夫空间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2971800" y="5705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dirty="0" err="1">
                <a:solidFill>
                  <a:srgbClr val="000000"/>
                </a:solidFill>
                <a:latin typeface="Arial" charset="0"/>
              </a:rPr>
              <a:t>图像空间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2971800" y="3328983"/>
            <a:ext cx="2971800" cy="1981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4038600" y="363378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5334000" y="4319583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9" name="Picture 1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640" t="68269" r="50998" b="18469"/>
          <a:stretch>
            <a:fillRect/>
          </a:stretch>
        </p:blipFill>
        <p:spPr bwMode="auto">
          <a:xfrm>
            <a:off x="8001000" y="3862383"/>
            <a:ext cx="1752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Oval 17"/>
          <p:cNvSpPr>
            <a:spLocks noChangeArrowheads="1"/>
          </p:cNvSpPr>
          <p:nvPr/>
        </p:nvSpPr>
        <p:spPr bwMode="auto">
          <a:xfrm>
            <a:off x="4038600" y="492918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56839" y="4670443"/>
            <a:ext cx="5555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600" i="1" dirty="0">
                <a:solidFill>
                  <a:srgbClr val="000000"/>
                </a:solidFill>
                <a:latin typeface="Arial"/>
              </a:rPr>
              <a:t>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26281" y="5327677"/>
            <a:ext cx="5555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600" i="1" dirty="0">
                <a:solidFill>
                  <a:srgbClr val="000000"/>
                </a:solidFill>
                <a:latin typeface="Arial"/>
              </a:rPr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48624" y="2954333"/>
            <a:ext cx="446031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600" i="1" dirty="0">
                <a:solidFill>
                  <a:srgbClr val="000000"/>
                </a:solidFill>
                <a:latin typeface="Arial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25466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2028882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solidFill>
                  <a:srgbClr val="2A2B2E"/>
                </a:solidFill>
                <a:latin typeface="PingFang SC"/>
              </a:rPr>
              <a:t>霍夫变换</a:t>
            </a:r>
            <a:r>
              <a:rPr lang="en-US" altLang="zh-CN" sz="4000" dirty="0">
                <a:solidFill>
                  <a:srgbClr val="2A2B2E"/>
                </a:solidFill>
                <a:latin typeface="PingFang SC"/>
              </a:rPr>
              <a:t>:</a:t>
            </a:r>
            <a:r>
              <a:rPr lang="zh-CN" altLang="en-US" sz="4000" dirty="0">
                <a:solidFill>
                  <a:srgbClr val="2A2B2E"/>
                </a:solidFill>
                <a:latin typeface="PingFang SC"/>
              </a:rPr>
              <a:t>优缺点</a:t>
            </a:r>
            <a:endParaRPr lang="en-US" sz="4000" dirty="0">
              <a:solidFill>
                <a:srgbClr val="2A2B2E"/>
              </a:solidFill>
              <a:latin typeface="PingFang SC"/>
            </a:endParaRP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0031" y="1128681"/>
            <a:ext cx="8229600" cy="4924456"/>
          </a:xfrm>
        </p:spPr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05073B"/>
                </a:solidFill>
                <a:effectLst/>
                <a:latin typeface="-apple-system"/>
              </a:rPr>
              <a:t>优点</a:t>
            </a:r>
            <a:br>
              <a:rPr lang="zh-CN" altLang="en-US" b="0" i="0" u="none" strike="noStrike" dirty="0">
                <a:solidFill>
                  <a:srgbClr val="05073B"/>
                </a:solidFill>
                <a:effectLst/>
                <a:latin typeface="-apple-system"/>
              </a:rPr>
            </a:br>
            <a:r>
              <a:rPr lang="en-US" altLang="zh-CN" sz="2400" dirty="0">
                <a:solidFill>
                  <a:srgbClr val="05073B"/>
                </a:solidFill>
                <a:latin typeface="-apple-system"/>
              </a:rPr>
              <a:t>1</a:t>
            </a:r>
            <a:r>
              <a:rPr lang="zh-CN" altLang="en-US" sz="2400" dirty="0">
                <a:solidFill>
                  <a:srgbClr val="05073B"/>
                </a:solidFill>
                <a:latin typeface="-apple-system"/>
              </a:rPr>
              <a:t>、所有点都是独立处理的，因此可以应对遮挡和间隙问题；</a:t>
            </a:r>
            <a:br>
              <a:rPr lang="zh-CN" altLang="en-US" sz="2400" dirty="0">
                <a:solidFill>
                  <a:srgbClr val="05073B"/>
                </a:solidFill>
                <a:latin typeface="-apple-system"/>
              </a:rPr>
            </a:br>
            <a:r>
              <a:rPr lang="en-US" altLang="zh-CN" sz="2400" dirty="0">
                <a:solidFill>
                  <a:srgbClr val="05073B"/>
                </a:solidFill>
                <a:latin typeface="-apple-system"/>
              </a:rPr>
              <a:t>2</a:t>
            </a:r>
            <a:r>
              <a:rPr lang="zh-CN" altLang="en-US" sz="2400" dirty="0">
                <a:solidFill>
                  <a:srgbClr val="05073B"/>
                </a:solidFill>
                <a:latin typeface="-apple-system"/>
              </a:rPr>
              <a:t>、对噪声有一定的鲁棒性：噪声点不太可能持续对任何一个单一的区间产生贡献。</a:t>
            </a:r>
            <a:br>
              <a:rPr lang="zh-CN" altLang="en-US" sz="2400" dirty="0">
                <a:solidFill>
                  <a:srgbClr val="05073B"/>
                </a:solidFill>
                <a:latin typeface="-apple-system"/>
              </a:rPr>
            </a:br>
            <a:r>
              <a:rPr lang="en-US" altLang="zh-CN" sz="2400" dirty="0">
                <a:solidFill>
                  <a:srgbClr val="05073B"/>
                </a:solidFill>
                <a:latin typeface="-apple-system"/>
              </a:rPr>
              <a:t>3</a:t>
            </a:r>
            <a:r>
              <a:rPr lang="zh-CN" altLang="en-US" sz="2400" dirty="0">
                <a:solidFill>
                  <a:srgbClr val="05073B"/>
                </a:solidFill>
                <a:latin typeface="-apple-system"/>
              </a:rPr>
              <a:t>、可以在一次遍历中检测到模型的多个实例</a:t>
            </a:r>
          </a:p>
          <a:p>
            <a:pPr algn="l"/>
            <a:r>
              <a:rPr lang="zh-CN" altLang="en-US" b="0" i="0" u="none" strike="noStrike" dirty="0">
                <a:solidFill>
                  <a:srgbClr val="05073B"/>
                </a:solidFill>
                <a:effectLst/>
                <a:latin typeface="-apple-system"/>
              </a:rPr>
              <a:t>缺点</a:t>
            </a:r>
            <a:br>
              <a:rPr lang="zh-CN" altLang="en-US" b="0" i="0" u="none" strike="noStrike" dirty="0">
                <a:solidFill>
                  <a:srgbClr val="05073B"/>
                </a:solidFill>
                <a:effectLst/>
                <a:latin typeface="-apple-system"/>
              </a:rPr>
            </a:br>
            <a:r>
              <a:rPr lang="en-US" altLang="zh-CN" sz="2400" dirty="0">
                <a:solidFill>
                  <a:srgbClr val="05073B"/>
                </a:solidFill>
                <a:latin typeface="-apple-system"/>
              </a:rPr>
              <a:t>1</a:t>
            </a:r>
            <a:r>
              <a:rPr lang="zh-CN" altLang="en-US" sz="2400" dirty="0">
                <a:solidFill>
                  <a:srgbClr val="05073B"/>
                </a:solidFill>
                <a:latin typeface="-apple-system"/>
              </a:rPr>
              <a:t>、搜索时间的复杂度随着模型参数数量的增加而呈指数增长</a:t>
            </a:r>
            <a:br>
              <a:rPr lang="zh-CN" altLang="en-US" sz="2400" dirty="0">
                <a:solidFill>
                  <a:srgbClr val="05073B"/>
                </a:solidFill>
                <a:latin typeface="-apple-system"/>
              </a:rPr>
            </a:br>
            <a:r>
              <a:rPr lang="en-US" altLang="zh-CN" sz="2400" dirty="0">
                <a:solidFill>
                  <a:srgbClr val="05073B"/>
                </a:solidFill>
                <a:latin typeface="-apple-system"/>
              </a:rPr>
              <a:t>2</a:t>
            </a:r>
            <a:r>
              <a:rPr lang="zh-CN" altLang="en-US" sz="2400" dirty="0">
                <a:solidFill>
                  <a:srgbClr val="05073B"/>
                </a:solidFill>
                <a:latin typeface="-apple-system"/>
              </a:rPr>
              <a:t>、非目标形状可能会在参数空间中产生虚假的峰值</a:t>
            </a:r>
            <a:br>
              <a:rPr lang="zh-CN" altLang="en-US" sz="2400" dirty="0">
                <a:solidFill>
                  <a:srgbClr val="05073B"/>
                </a:solidFill>
                <a:latin typeface="-apple-system"/>
              </a:rPr>
            </a:br>
            <a:r>
              <a:rPr lang="en-US" altLang="zh-CN" sz="2400" dirty="0">
                <a:solidFill>
                  <a:srgbClr val="05073B"/>
                </a:solidFill>
                <a:latin typeface="-apple-system"/>
              </a:rPr>
              <a:t>3</a:t>
            </a:r>
            <a:r>
              <a:rPr lang="zh-CN" altLang="en-US" sz="2400" dirty="0">
                <a:solidFill>
                  <a:srgbClr val="05073B"/>
                </a:solidFill>
                <a:latin typeface="-apple-system"/>
              </a:rPr>
              <a:t>、量化：选择一个合适的网格大小可能很困难</a:t>
            </a:r>
          </a:p>
          <a:p>
            <a:pPr lvl="1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240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6544" y="1165195"/>
            <a:ext cx="8229600" cy="639036"/>
          </a:xfrm>
        </p:spPr>
        <p:txBody>
          <a:bodyPr/>
          <a:lstStyle/>
          <a:p>
            <a:r>
              <a:rPr lang="zh-CN" altLang="en-US" dirty="0">
                <a:solidFill>
                  <a:srgbClr val="2A2B2E"/>
                </a:solidFill>
                <a:latin typeface="PingFang SC"/>
              </a:rPr>
              <a:t>通过边界点和参考点定义模型形状。</a:t>
            </a:r>
            <a:endParaRPr lang="en-US" dirty="0"/>
          </a:p>
        </p:txBody>
      </p:sp>
      <p:sp>
        <p:nvSpPr>
          <p:cNvPr id="341006" name="Text Box 14"/>
          <p:cNvSpPr txBox="1">
            <a:spLocks noChangeArrowheads="1"/>
          </p:cNvSpPr>
          <p:nvPr/>
        </p:nvSpPr>
        <p:spPr bwMode="auto">
          <a:xfrm>
            <a:off x="1524000" y="6550224"/>
            <a:ext cx="8991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 charset="0"/>
              </a:rPr>
              <a:t>[Dana H. Ballard, Generalizing the Hough Transform to Detect Arbitrary Shapes, 1980]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2335161" y="2044688"/>
            <a:ext cx="3124200" cy="2582863"/>
            <a:chOff x="2688" y="2064"/>
            <a:chExt cx="1968" cy="1627"/>
          </a:xfrm>
        </p:grpSpPr>
        <p:pic>
          <p:nvPicPr>
            <p:cNvPr id="4" name="Picture 3" descr="img007"/>
            <p:cNvPicPr>
              <a:picLocks noChangeAspect="1" noChangeArrowheads="1"/>
            </p:cNvPicPr>
            <p:nvPr/>
          </p:nvPicPr>
          <p:blipFill>
            <a:blip r:embed="rId3" cstate="print"/>
            <a:srcRect r="52724"/>
            <a:stretch>
              <a:fillRect/>
            </a:stretch>
          </p:blipFill>
          <p:spPr bwMode="auto">
            <a:xfrm>
              <a:off x="2688" y="2064"/>
              <a:ext cx="1968" cy="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1011" name="Rectangle 19"/>
            <p:cNvSpPr>
              <a:spLocks noChangeArrowheads="1"/>
            </p:cNvSpPr>
            <p:nvPr/>
          </p:nvSpPr>
          <p:spPr bwMode="auto">
            <a:xfrm>
              <a:off x="2928" y="2208"/>
              <a:ext cx="1728" cy="1248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41019" name="Freeform 27"/>
            <p:cNvSpPr>
              <a:spLocks/>
            </p:cNvSpPr>
            <p:nvPr/>
          </p:nvSpPr>
          <p:spPr bwMode="auto">
            <a:xfrm>
              <a:off x="3120" y="2400"/>
              <a:ext cx="928" cy="952"/>
            </a:xfrm>
            <a:custGeom>
              <a:avLst/>
              <a:gdLst/>
              <a:ahLst/>
              <a:cxnLst>
                <a:cxn ang="0">
                  <a:pos x="16" y="352"/>
                </a:cxn>
                <a:cxn ang="0">
                  <a:pos x="112" y="112"/>
                </a:cxn>
                <a:cxn ang="0">
                  <a:pos x="304" y="208"/>
                </a:cxn>
                <a:cxn ang="0">
                  <a:pos x="544" y="16"/>
                </a:cxn>
                <a:cxn ang="0">
                  <a:pos x="880" y="304"/>
                </a:cxn>
                <a:cxn ang="0">
                  <a:pos x="832" y="544"/>
                </a:cxn>
                <a:cxn ang="0">
                  <a:pos x="880" y="832"/>
                </a:cxn>
                <a:cxn ang="0">
                  <a:pos x="640" y="928"/>
                </a:cxn>
                <a:cxn ang="0">
                  <a:pos x="304" y="928"/>
                </a:cxn>
                <a:cxn ang="0">
                  <a:pos x="256" y="784"/>
                </a:cxn>
                <a:cxn ang="0">
                  <a:pos x="64" y="688"/>
                </a:cxn>
                <a:cxn ang="0">
                  <a:pos x="16" y="592"/>
                </a:cxn>
                <a:cxn ang="0">
                  <a:pos x="16" y="352"/>
                </a:cxn>
              </a:cxnLst>
              <a:rect l="0" t="0" r="r" b="b"/>
              <a:pathLst>
                <a:path w="928" h="952">
                  <a:moveTo>
                    <a:pt x="16" y="352"/>
                  </a:moveTo>
                  <a:cubicBezTo>
                    <a:pt x="32" y="272"/>
                    <a:pt x="64" y="136"/>
                    <a:pt x="112" y="112"/>
                  </a:cubicBezTo>
                  <a:cubicBezTo>
                    <a:pt x="160" y="88"/>
                    <a:pt x="232" y="224"/>
                    <a:pt x="304" y="208"/>
                  </a:cubicBezTo>
                  <a:cubicBezTo>
                    <a:pt x="376" y="192"/>
                    <a:pt x="448" y="0"/>
                    <a:pt x="544" y="16"/>
                  </a:cubicBezTo>
                  <a:cubicBezTo>
                    <a:pt x="640" y="32"/>
                    <a:pt x="832" y="216"/>
                    <a:pt x="880" y="304"/>
                  </a:cubicBezTo>
                  <a:cubicBezTo>
                    <a:pt x="928" y="392"/>
                    <a:pt x="832" y="456"/>
                    <a:pt x="832" y="544"/>
                  </a:cubicBezTo>
                  <a:cubicBezTo>
                    <a:pt x="832" y="632"/>
                    <a:pt x="912" y="768"/>
                    <a:pt x="880" y="832"/>
                  </a:cubicBezTo>
                  <a:cubicBezTo>
                    <a:pt x="848" y="896"/>
                    <a:pt x="736" y="912"/>
                    <a:pt x="640" y="928"/>
                  </a:cubicBezTo>
                  <a:cubicBezTo>
                    <a:pt x="544" y="944"/>
                    <a:pt x="368" y="952"/>
                    <a:pt x="304" y="928"/>
                  </a:cubicBezTo>
                  <a:cubicBezTo>
                    <a:pt x="240" y="904"/>
                    <a:pt x="296" y="824"/>
                    <a:pt x="256" y="784"/>
                  </a:cubicBezTo>
                  <a:cubicBezTo>
                    <a:pt x="216" y="744"/>
                    <a:pt x="104" y="720"/>
                    <a:pt x="64" y="688"/>
                  </a:cubicBezTo>
                  <a:cubicBezTo>
                    <a:pt x="24" y="656"/>
                    <a:pt x="24" y="648"/>
                    <a:pt x="16" y="592"/>
                  </a:cubicBezTo>
                  <a:cubicBezTo>
                    <a:pt x="8" y="536"/>
                    <a:pt x="0" y="432"/>
                    <a:pt x="16" y="352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41014" name="Line 22"/>
            <p:cNvSpPr>
              <a:spLocks noChangeShapeType="1"/>
            </p:cNvSpPr>
            <p:nvPr/>
          </p:nvSpPr>
          <p:spPr bwMode="auto">
            <a:xfrm rot="2717577" flipV="1">
              <a:off x="3428" y="2928"/>
              <a:ext cx="0" cy="28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41015" name="Oval 23"/>
            <p:cNvSpPr>
              <a:spLocks noChangeArrowheads="1"/>
            </p:cNvSpPr>
            <p:nvPr/>
          </p:nvSpPr>
          <p:spPr bwMode="auto">
            <a:xfrm rot="2717577">
              <a:off x="3277" y="310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41016" name="Line 24"/>
            <p:cNvSpPr>
              <a:spLocks noChangeShapeType="1"/>
            </p:cNvSpPr>
            <p:nvPr/>
          </p:nvSpPr>
          <p:spPr bwMode="auto">
            <a:xfrm>
              <a:off x="2976" y="3161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41017" name="Rectangle 25"/>
            <p:cNvSpPr>
              <a:spLocks noChangeArrowheads="1"/>
            </p:cNvSpPr>
            <p:nvPr/>
          </p:nvSpPr>
          <p:spPr bwMode="auto">
            <a:xfrm>
              <a:off x="3336" y="3036"/>
              <a:ext cx="11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i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41018" name="Text Box 26"/>
            <p:cNvSpPr txBox="1">
              <a:spLocks noChangeArrowheads="1"/>
            </p:cNvSpPr>
            <p:nvPr/>
          </p:nvSpPr>
          <p:spPr bwMode="auto">
            <a:xfrm>
              <a:off x="3516" y="2639"/>
              <a:ext cx="144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800" b="1" dirty="0">
                  <a:solidFill>
                    <a:srgbClr val="000000"/>
                  </a:solidFill>
                  <a:latin typeface="Arial" charset="0"/>
                </a:rPr>
                <a:t>x</a:t>
              </a:r>
            </a:p>
          </p:txBody>
        </p:sp>
      </p:grpSp>
      <p:sp>
        <p:nvSpPr>
          <p:cNvPr id="341024" name="Text Box 32"/>
          <p:cNvSpPr txBox="1">
            <a:spLocks noChangeArrowheads="1"/>
          </p:cNvSpPr>
          <p:nvPr/>
        </p:nvSpPr>
        <p:spPr bwMode="auto">
          <a:xfrm>
            <a:off x="12904738" y="4175113"/>
            <a:ext cx="247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1028" name="Text Box 36"/>
          <p:cNvSpPr txBox="1">
            <a:spLocks noChangeArrowheads="1"/>
          </p:cNvSpPr>
          <p:nvPr/>
        </p:nvSpPr>
        <p:spPr bwMode="auto">
          <a:xfrm>
            <a:off x="4165603" y="1752600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1041" name="Text Box 49"/>
          <p:cNvSpPr txBox="1">
            <a:spLocks noChangeArrowheads="1"/>
          </p:cNvSpPr>
          <p:nvPr/>
        </p:nvSpPr>
        <p:spPr bwMode="auto">
          <a:xfrm>
            <a:off x="3767115" y="2882904"/>
            <a:ext cx="685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grpSp>
        <p:nvGrpSpPr>
          <p:cNvPr id="3" name="Group 43"/>
          <p:cNvGrpSpPr/>
          <p:nvPr/>
        </p:nvGrpSpPr>
        <p:grpSpPr>
          <a:xfrm>
            <a:off x="3020961" y="3592521"/>
            <a:ext cx="660468" cy="509566"/>
            <a:chOff x="5529213" y="4086234"/>
            <a:chExt cx="660468" cy="509566"/>
          </a:xfrm>
        </p:grpSpPr>
        <p:sp>
          <p:nvSpPr>
            <p:cNvPr id="341043" name="Text Box 51"/>
            <p:cNvSpPr txBox="1">
              <a:spLocks noChangeArrowheads="1"/>
            </p:cNvSpPr>
            <p:nvPr/>
          </p:nvSpPr>
          <p:spPr bwMode="auto">
            <a:xfrm>
              <a:off x="5529213" y="4291000"/>
              <a:ext cx="609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400" b="1">
                  <a:solidFill>
                    <a:srgbClr val="000000"/>
                  </a:solidFill>
                  <a:latin typeface="Arial" charset="0"/>
                </a:rPr>
                <a:t>p</a:t>
              </a:r>
              <a:r>
                <a:rPr lang="en-US" sz="1400" b="1" baseline="-2500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5922981" y="4086234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l-GR" sz="1200" i="1" dirty="0">
                  <a:solidFill>
                    <a:srgbClr val="00B050"/>
                  </a:solidFill>
                  <a:latin typeface="Arial" charset="0"/>
                </a:rPr>
                <a:t>θ</a:t>
              </a:r>
              <a:endParaRPr lang="en-US" sz="1200" i="1" dirty="0">
                <a:solidFill>
                  <a:srgbClr val="00B050"/>
                </a:solidFill>
                <a:latin typeface="Arial" charset="0"/>
              </a:endParaRPr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3852885" y="3665547"/>
            <a:ext cx="1225476" cy="436540"/>
            <a:chOff x="6361137" y="4159260"/>
            <a:chExt cx="1225476" cy="436540"/>
          </a:xfrm>
        </p:grpSpPr>
        <p:sp>
          <p:nvSpPr>
            <p:cNvPr id="341034" name="Line 42"/>
            <p:cNvSpPr>
              <a:spLocks noChangeShapeType="1"/>
            </p:cNvSpPr>
            <p:nvPr/>
          </p:nvSpPr>
          <p:spPr bwMode="auto">
            <a:xfrm rot="17646248" flipV="1">
              <a:off x="6722934" y="4097479"/>
              <a:ext cx="0" cy="4572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ln>
                  <a:solidFill>
                    <a:srgbClr val="7030A0"/>
                  </a:solidFill>
                </a:ln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41035" name="Oval 43"/>
            <p:cNvSpPr>
              <a:spLocks noChangeArrowheads="1"/>
            </p:cNvSpPr>
            <p:nvPr/>
          </p:nvSpPr>
          <p:spPr bwMode="auto">
            <a:xfrm rot="17646248">
              <a:off x="6855322" y="4344407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41044" name="Text Box 52"/>
            <p:cNvSpPr txBox="1">
              <a:spLocks noChangeArrowheads="1"/>
            </p:cNvSpPr>
            <p:nvPr/>
          </p:nvSpPr>
          <p:spPr bwMode="auto">
            <a:xfrm>
              <a:off x="6977013" y="4291000"/>
              <a:ext cx="609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400" b="1">
                  <a:solidFill>
                    <a:srgbClr val="000000"/>
                  </a:solidFill>
                  <a:latin typeface="Arial" charset="0"/>
                </a:rPr>
                <a:t>p</a:t>
              </a:r>
              <a:r>
                <a:rPr lang="en-US" sz="1400" b="1" baseline="-2500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6361137" y="4414851"/>
              <a:ext cx="1143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" name="Rectangle 12"/>
            <p:cNvSpPr>
              <a:spLocks noChangeArrowheads="1"/>
            </p:cNvSpPr>
            <p:nvPr/>
          </p:nvSpPr>
          <p:spPr bwMode="auto">
            <a:xfrm>
              <a:off x="6908832" y="4159260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l-GR" sz="1200" i="1" dirty="0">
                  <a:solidFill>
                    <a:srgbClr val="7030A0"/>
                  </a:solidFill>
                  <a:latin typeface="Arial" charset="0"/>
                </a:rPr>
                <a:t>θ</a:t>
              </a:r>
              <a:endParaRPr lang="en-US" sz="1200" i="1" dirty="0">
                <a:solidFill>
                  <a:srgbClr val="7030A0"/>
                </a:solidFill>
                <a:latin typeface="Arial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6324600" y="2911258"/>
            <a:ext cx="39845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dirty="0"/>
              <a:t>在每个边界点处计算位移矢量</a:t>
            </a:r>
            <a:r>
              <a:rPr lang="en-US" altLang="zh-CN" sz="2400" dirty="0"/>
              <a:t>: </a:t>
            </a:r>
            <a:r>
              <a:rPr lang="en-US" sz="2800" b="1" dirty="0">
                <a:solidFill>
                  <a:srgbClr val="FF0000"/>
                </a:solidFill>
                <a:latin typeface="Arial"/>
              </a:rPr>
              <a:t>r</a:t>
            </a:r>
            <a:r>
              <a:rPr lang="en-US" sz="2800" b="1" dirty="0">
                <a:solidFill>
                  <a:srgbClr val="000000"/>
                </a:solidFill>
                <a:latin typeface="Arial"/>
              </a:rPr>
              <a:t> = a – p</a:t>
            </a:r>
            <a:r>
              <a:rPr lang="en-US" sz="2800" b="1" baseline="-25000" dirty="0">
                <a:solidFill>
                  <a:srgbClr val="000000"/>
                </a:solidFill>
                <a:latin typeface="Arial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defRPr/>
            </a:pPr>
            <a:endParaRPr lang="en-US" sz="2800" dirty="0">
              <a:solidFill>
                <a:srgbClr val="000000"/>
              </a:solidFill>
              <a:latin typeface="Arial"/>
            </a:endParaRPr>
          </a:p>
          <a:p>
            <a:pPr lvl="0">
              <a:defRPr/>
            </a:pPr>
            <a:r>
              <a:rPr lang="zh-CN" altLang="en-US" sz="2400" dirty="0"/>
              <a:t>将这些向量存储在按梯度方向</a:t>
            </a:r>
            <a:r>
              <a:rPr lang="el-GR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zh-CN" altLang="en-US" sz="2400" dirty="0"/>
              <a:t>索引的表中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7" name="Straight Arrow Connector 46"/>
          <p:cNvCxnSpPr>
            <a:endCxn id="341041" idx="1"/>
          </p:cNvCxnSpPr>
          <p:nvPr/>
        </p:nvCxnSpPr>
        <p:spPr bwMode="auto">
          <a:xfrm rot="5400000" flipH="1" flipV="1">
            <a:off x="3183303" y="3211920"/>
            <a:ext cx="729470" cy="4381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>
            <a:endCxn id="341041" idx="1"/>
          </p:cNvCxnSpPr>
          <p:nvPr/>
        </p:nvCxnSpPr>
        <p:spPr bwMode="auto">
          <a:xfrm rot="16200000" flipV="1">
            <a:off x="3676231" y="3157146"/>
            <a:ext cx="839009" cy="6572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itle 1"/>
          <p:cNvSpPr txBox="1">
            <a:spLocks/>
          </p:cNvSpPr>
          <p:nvPr/>
        </p:nvSpPr>
        <p:spPr bwMode="auto">
          <a:xfrm>
            <a:off x="1524000" y="-11052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zh-CN" altLang="en-US" sz="4000" dirty="0">
                <a:solidFill>
                  <a:srgbClr val="2A2B2E"/>
                </a:solidFill>
                <a:latin typeface="PingFang SC"/>
              </a:rPr>
              <a:t>广义霍夫变换</a:t>
            </a:r>
            <a:r>
              <a:rPr lang="en-US" altLang="zh-CN" sz="4000" dirty="0">
                <a:solidFill>
                  <a:srgbClr val="2A2B2E"/>
                </a:solidFill>
                <a:latin typeface="PingFang SC"/>
              </a:rPr>
              <a:t>——</a:t>
            </a:r>
            <a:r>
              <a:rPr lang="zh-CN" altLang="en-US" sz="4000" dirty="0">
                <a:solidFill>
                  <a:srgbClr val="2A2B2E"/>
                </a:solidFill>
                <a:latin typeface="PingFang SC"/>
              </a:rPr>
              <a:t>了解即可</a:t>
            </a:r>
            <a:endParaRPr lang="en-US" sz="40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4600" y="22098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u="sng" dirty="0" err="1">
                <a:solidFill>
                  <a:srgbClr val="000000"/>
                </a:solidFill>
                <a:latin typeface="Arial"/>
              </a:rPr>
              <a:t>离线程序</a:t>
            </a:r>
            <a:r>
              <a:rPr lang="zh-CN" altLang="en-US" sz="2800" b="1" u="sng" dirty="0">
                <a:solidFill>
                  <a:srgbClr val="000000"/>
                </a:solidFill>
                <a:latin typeface="Arial"/>
              </a:rPr>
              <a:t>：</a:t>
            </a:r>
            <a:r>
              <a:rPr lang="en-US" sz="2800" b="1" u="sng" dirty="0">
                <a:solidFill>
                  <a:srgbClr val="000000"/>
                </a:solidFill>
                <a:latin typeface="Arial"/>
              </a:rPr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743200" y="4392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/>
              </a:rPr>
              <a:t>Model shape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2819400" y="4800600"/>
            <a:ext cx="2514600" cy="1676400"/>
            <a:chOff x="1066800" y="4800600"/>
            <a:chExt cx="2514600" cy="1676400"/>
          </a:xfrm>
        </p:grpSpPr>
        <p:sp>
          <p:nvSpPr>
            <p:cNvPr id="43" name="Rectangle 12"/>
            <p:cNvSpPr>
              <a:spLocks noChangeArrowheads="1"/>
            </p:cNvSpPr>
            <p:nvPr/>
          </p:nvSpPr>
          <p:spPr bwMode="auto">
            <a:xfrm>
              <a:off x="1371601" y="5029199"/>
              <a:ext cx="3241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l-GR" sz="2000" i="1" dirty="0">
                  <a:solidFill>
                    <a:srgbClr val="00B050"/>
                  </a:solidFill>
                  <a:latin typeface="Arial" charset="0"/>
                </a:rPr>
                <a:t>θ</a:t>
              </a:r>
              <a:endParaRPr lang="en-US" sz="2000" i="1" dirty="0">
                <a:solidFill>
                  <a:srgbClr val="00B050"/>
                </a:solidFill>
                <a:latin typeface="Arial" charset="0"/>
              </a:endParaRPr>
            </a:p>
          </p:txBody>
        </p:sp>
        <p:sp>
          <p:nvSpPr>
            <p:cNvPr id="44" name="Line 22"/>
            <p:cNvSpPr>
              <a:spLocks noChangeShapeType="1"/>
            </p:cNvSpPr>
            <p:nvPr/>
          </p:nvSpPr>
          <p:spPr bwMode="auto">
            <a:xfrm rot="2717577" flipV="1">
              <a:off x="1457868" y="4885217"/>
              <a:ext cx="0" cy="45720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 bwMode="auto">
            <a:xfrm rot="5400000" flipH="1" flipV="1">
              <a:off x="2209801" y="4952999"/>
              <a:ext cx="457200" cy="30480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9" name="Line 42"/>
            <p:cNvSpPr>
              <a:spLocks noChangeShapeType="1"/>
            </p:cNvSpPr>
            <p:nvPr/>
          </p:nvSpPr>
          <p:spPr bwMode="auto">
            <a:xfrm rot="17646248" flipV="1">
              <a:off x="1351667" y="5503560"/>
              <a:ext cx="0" cy="4572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ln>
                  <a:solidFill>
                    <a:srgbClr val="7030A0"/>
                  </a:solidFill>
                </a:ln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0" name="Rectangle 12"/>
            <p:cNvSpPr>
              <a:spLocks noChangeArrowheads="1"/>
            </p:cNvSpPr>
            <p:nvPr/>
          </p:nvSpPr>
          <p:spPr bwMode="auto">
            <a:xfrm>
              <a:off x="1537565" y="5565341"/>
              <a:ext cx="3241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l-GR" sz="2000" i="1" dirty="0">
                  <a:solidFill>
                    <a:srgbClr val="7030A0"/>
                  </a:solidFill>
                  <a:latin typeface="Arial" charset="0"/>
                </a:rPr>
                <a:t>θ</a:t>
              </a:r>
              <a:endParaRPr lang="en-US" sz="2000" i="1" dirty="0">
                <a:solidFill>
                  <a:srgbClr val="7030A0"/>
                </a:solidFill>
                <a:latin typeface="Arial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rot="16200000" flipV="1">
              <a:off x="2286000" y="5562600"/>
              <a:ext cx="533400" cy="381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2" name="Rectangle 51"/>
            <p:cNvSpPr/>
            <p:nvPr/>
          </p:nvSpPr>
          <p:spPr bwMode="auto">
            <a:xfrm>
              <a:off x="1066800" y="4800600"/>
              <a:ext cx="2514600" cy="6096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1066800" y="5410200"/>
              <a:ext cx="2514600" cy="6096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 bwMode="auto">
            <a:xfrm rot="5400000">
              <a:off x="1066800" y="5638800"/>
              <a:ext cx="16764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" name="TextBox 60"/>
            <p:cNvSpPr txBox="1"/>
            <p:nvPr/>
          </p:nvSpPr>
          <p:spPr>
            <a:xfrm rot="5400000">
              <a:off x="1289566" y="6025634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/>
                </a:rPr>
                <a:t>…</a:t>
              </a: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1066800" y="6019800"/>
              <a:ext cx="2514600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743200" y="5029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/>
                </a:rPr>
                <a:t>…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743200" y="556260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47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uild="allAtOnce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007"/>
          <p:cNvPicPr>
            <a:picLocks noChangeAspect="1" noChangeArrowheads="1"/>
          </p:cNvPicPr>
          <p:nvPr/>
        </p:nvPicPr>
        <p:blipFill>
          <a:blip r:embed="rId3" cstate="print"/>
          <a:srcRect r="52724"/>
          <a:stretch>
            <a:fillRect/>
          </a:stretch>
        </p:blipFill>
        <p:spPr bwMode="auto">
          <a:xfrm>
            <a:off x="6934200" y="1828801"/>
            <a:ext cx="3124200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1011" name="Rectangle 19"/>
          <p:cNvSpPr>
            <a:spLocks noChangeArrowheads="1"/>
          </p:cNvSpPr>
          <p:nvPr/>
        </p:nvSpPr>
        <p:spPr bwMode="auto">
          <a:xfrm>
            <a:off x="7315200" y="2057400"/>
            <a:ext cx="2743200" cy="1981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1019" name="Freeform 27"/>
          <p:cNvSpPr>
            <a:spLocks/>
          </p:cNvSpPr>
          <p:nvPr/>
        </p:nvSpPr>
        <p:spPr bwMode="auto">
          <a:xfrm>
            <a:off x="8514680" y="2095871"/>
            <a:ext cx="1473200" cy="1511300"/>
          </a:xfrm>
          <a:custGeom>
            <a:avLst/>
            <a:gdLst/>
            <a:ahLst/>
            <a:cxnLst>
              <a:cxn ang="0">
                <a:pos x="16" y="352"/>
              </a:cxn>
              <a:cxn ang="0">
                <a:pos x="112" y="112"/>
              </a:cxn>
              <a:cxn ang="0">
                <a:pos x="304" y="208"/>
              </a:cxn>
              <a:cxn ang="0">
                <a:pos x="544" y="16"/>
              </a:cxn>
              <a:cxn ang="0">
                <a:pos x="880" y="304"/>
              </a:cxn>
              <a:cxn ang="0">
                <a:pos x="832" y="544"/>
              </a:cxn>
              <a:cxn ang="0">
                <a:pos x="880" y="832"/>
              </a:cxn>
              <a:cxn ang="0">
                <a:pos x="640" y="928"/>
              </a:cxn>
              <a:cxn ang="0">
                <a:pos x="304" y="928"/>
              </a:cxn>
              <a:cxn ang="0">
                <a:pos x="256" y="784"/>
              </a:cxn>
              <a:cxn ang="0">
                <a:pos x="64" y="688"/>
              </a:cxn>
              <a:cxn ang="0">
                <a:pos x="16" y="592"/>
              </a:cxn>
              <a:cxn ang="0">
                <a:pos x="16" y="352"/>
              </a:cxn>
            </a:cxnLst>
            <a:rect l="0" t="0" r="r" b="b"/>
            <a:pathLst>
              <a:path w="928" h="952">
                <a:moveTo>
                  <a:pt x="16" y="352"/>
                </a:moveTo>
                <a:cubicBezTo>
                  <a:pt x="32" y="272"/>
                  <a:pt x="64" y="136"/>
                  <a:pt x="112" y="112"/>
                </a:cubicBezTo>
                <a:cubicBezTo>
                  <a:pt x="160" y="88"/>
                  <a:pt x="232" y="224"/>
                  <a:pt x="304" y="208"/>
                </a:cubicBezTo>
                <a:cubicBezTo>
                  <a:pt x="376" y="192"/>
                  <a:pt x="448" y="0"/>
                  <a:pt x="544" y="16"/>
                </a:cubicBezTo>
                <a:cubicBezTo>
                  <a:pt x="640" y="32"/>
                  <a:pt x="832" y="216"/>
                  <a:pt x="880" y="304"/>
                </a:cubicBezTo>
                <a:cubicBezTo>
                  <a:pt x="928" y="392"/>
                  <a:pt x="832" y="456"/>
                  <a:pt x="832" y="544"/>
                </a:cubicBezTo>
                <a:cubicBezTo>
                  <a:pt x="832" y="632"/>
                  <a:pt x="912" y="768"/>
                  <a:pt x="880" y="832"/>
                </a:cubicBezTo>
                <a:cubicBezTo>
                  <a:pt x="848" y="896"/>
                  <a:pt x="736" y="912"/>
                  <a:pt x="640" y="928"/>
                </a:cubicBezTo>
                <a:cubicBezTo>
                  <a:pt x="544" y="944"/>
                  <a:pt x="368" y="952"/>
                  <a:pt x="304" y="928"/>
                </a:cubicBezTo>
                <a:cubicBezTo>
                  <a:pt x="240" y="904"/>
                  <a:pt x="296" y="824"/>
                  <a:pt x="256" y="784"/>
                </a:cubicBezTo>
                <a:cubicBezTo>
                  <a:pt x="216" y="744"/>
                  <a:pt x="104" y="720"/>
                  <a:pt x="64" y="688"/>
                </a:cubicBezTo>
                <a:cubicBezTo>
                  <a:pt x="24" y="656"/>
                  <a:pt x="24" y="648"/>
                  <a:pt x="16" y="592"/>
                </a:cubicBezTo>
                <a:cubicBezTo>
                  <a:pt x="8" y="536"/>
                  <a:pt x="0" y="432"/>
                  <a:pt x="16" y="352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prstDash val="sysDash"/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1017" name="Rectangle 25"/>
          <p:cNvSpPr>
            <a:spLocks noChangeArrowheads="1"/>
          </p:cNvSpPr>
          <p:nvPr/>
        </p:nvSpPr>
        <p:spPr bwMode="auto">
          <a:xfrm>
            <a:off x="8857580" y="3105521"/>
            <a:ext cx="1841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1024" name="Text Box 32"/>
          <p:cNvSpPr txBox="1">
            <a:spLocks noChangeArrowheads="1"/>
          </p:cNvSpPr>
          <p:nvPr/>
        </p:nvSpPr>
        <p:spPr bwMode="auto">
          <a:xfrm>
            <a:off x="9779868" y="3270621"/>
            <a:ext cx="247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1028" name="Text Box 36"/>
          <p:cNvSpPr txBox="1">
            <a:spLocks noChangeArrowheads="1"/>
          </p:cNvSpPr>
          <p:nvPr/>
        </p:nvSpPr>
        <p:spPr bwMode="auto">
          <a:xfrm>
            <a:off x="4345042" y="17018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1043" name="Text Box 51"/>
          <p:cNvSpPr txBox="1">
            <a:spLocks noChangeArrowheads="1"/>
          </p:cNvSpPr>
          <p:nvPr/>
        </p:nvSpPr>
        <p:spPr bwMode="auto">
          <a:xfrm>
            <a:off x="8514680" y="3288096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b="1">
                <a:solidFill>
                  <a:srgbClr val="000000"/>
                </a:solidFill>
                <a:latin typeface="Arial" charset="0"/>
              </a:rPr>
              <a:t>p</a:t>
            </a:r>
            <a:r>
              <a:rPr lang="en-US" sz="1400" b="1" baseline="-2500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8763918" y="3083331"/>
            <a:ext cx="468313" cy="282541"/>
            <a:chOff x="7259637" y="4200559"/>
            <a:chExt cx="468313" cy="282541"/>
          </a:xfrm>
        </p:grpSpPr>
        <p:sp>
          <p:nvSpPr>
            <p:cNvPr id="341014" name="Line 22"/>
            <p:cNvSpPr>
              <a:spLocks noChangeShapeType="1"/>
            </p:cNvSpPr>
            <p:nvPr/>
          </p:nvSpPr>
          <p:spPr bwMode="auto">
            <a:xfrm rot="2717577" flipV="1">
              <a:off x="7499350" y="4051300"/>
              <a:ext cx="0" cy="45720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41015" name="Oval 23"/>
            <p:cNvSpPr>
              <a:spLocks noChangeArrowheads="1"/>
            </p:cNvSpPr>
            <p:nvPr/>
          </p:nvSpPr>
          <p:spPr bwMode="auto">
            <a:xfrm rot="2717577">
              <a:off x="7259637" y="43307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7404168" y="4200559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l-GR" sz="1200" i="1" dirty="0">
                  <a:solidFill>
                    <a:srgbClr val="00B050"/>
                  </a:solidFill>
                  <a:latin typeface="Arial" charset="0"/>
                </a:rPr>
                <a:t>θ</a:t>
              </a:r>
              <a:endParaRPr lang="en-US" sz="1200" i="1" dirty="0">
                <a:solidFill>
                  <a:srgbClr val="00B050"/>
                </a:solidFill>
                <a:latin typeface="Arial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9479801" y="3156357"/>
            <a:ext cx="681198" cy="337547"/>
            <a:chOff x="7975521" y="4273585"/>
            <a:chExt cx="681198" cy="337547"/>
          </a:xfrm>
        </p:grpSpPr>
        <p:sp>
          <p:nvSpPr>
            <p:cNvPr id="341034" name="Line 42"/>
            <p:cNvSpPr>
              <a:spLocks noChangeShapeType="1"/>
            </p:cNvSpPr>
            <p:nvPr/>
          </p:nvSpPr>
          <p:spPr bwMode="auto">
            <a:xfrm rot="17646248" flipV="1">
              <a:off x="8204121" y="4211804"/>
              <a:ext cx="0" cy="4572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41035" name="Oval 43"/>
            <p:cNvSpPr>
              <a:spLocks noChangeArrowheads="1"/>
            </p:cNvSpPr>
            <p:nvPr/>
          </p:nvSpPr>
          <p:spPr bwMode="auto">
            <a:xfrm rot="17646248">
              <a:off x="8336509" y="4458732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" name="Rectangle 12"/>
            <p:cNvSpPr>
              <a:spLocks noChangeArrowheads="1"/>
            </p:cNvSpPr>
            <p:nvPr/>
          </p:nvSpPr>
          <p:spPr bwMode="auto">
            <a:xfrm>
              <a:off x="8390019" y="4273585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l-GR" sz="1200" i="1" dirty="0">
                  <a:solidFill>
                    <a:srgbClr val="7030A0"/>
                  </a:solidFill>
                  <a:latin typeface="Arial" charset="0"/>
                </a:rPr>
                <a:t>θ</a:t>
              </a:r>
              <a:endParaRPr lang="en-US" sz="1200" i="1" dirty="0">
                <a:solidFill>
                  <a:srgbClr val="7030A0"/>
                </a:solidFill>
                <a:latin typeface="Arial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209800" y="2010454"/>
            <a:ext cx="44958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45000"/>
              </a:spcBef>
              <a:defRPr/>
            </a:pPr>
            <a:r>
              <a:rPr lang="zh-CN" altLang="en-US" sz="2800" dirty="0"/>
              <a:t>对于每个边点：</a:t>
            </a:r>
            <a:endParaRPr lang="en-US" sz="28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spcBef>
                <a:spcPct val="45000"/>
              </a:spcBef>
              <a:buFont typeface="Arial" pitchFamily="34" charset="0"/>
              <a:buChar char="•"/>
              <a:defRPr/>
            </a:pPr>
            <a:r>
              <a:rPr lang="zh-CN" altLang="en-US" sz="2000" dirty="0"/>
              <a:t>使用它的梯度方向</a:t>
            </a:r>
            <a:r>
              <a:rPr lang="el-GR" altLang="zh-CN" sz="2000" dirty="0"/>
              <a:t>θ</a:t>
            </a:r>
            <a:r>
              <a:rPr lang="zh-CN" altLang="en-US" sz="2000" dirty="0"/>
              <a:t>索引到存储表</a:t>
            </a:r>
            <a:endParaRPr lang="en-US" sz="2000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spcBef>
                <a:spcPct val="45000"/>
              </a:spcBef>
              <a:buFont typeface="Arial" pitchFamily="34" charset="0"/>
              <a:buChar char="•"/>
              <a:defRPr/>
            </a:pPr>
            <a:r>
              <a:rPr lang="zh-CN" altLang="en-US" sz="2000" dirty="0"/>
              <a:t>使用检索</a:t>
            </a:r>
            <a:r>
              <a:rPr lang="en" altLang="zh-CN" sz="2000" dirty="0"/>
              <a:t>r</a:t>
            </a:r>
            <a:r>
              <a:rPr lang="zh-CN" altLang="en-US" sz="2000" dirty="0"/>
              <a:t>向量投票的参考点</a:t>
            </a:r>
            <a:endParaRPr lang="en-US" sz="20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 rot="5400000" flipH="1" flipV="1">
            <a:off x="8677022" y="2702729"/>
            <a:ext cx="729470" cy="4381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rot="16200000" flipV="1">
            <a:off x="9169950" y="2647955"/>
            <a:ext cx="839009" cy="6572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itle 1"/>
          <p:cNvSpPr txBox="1">
            <a:spLocks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2A2B2E"/>
                </a:solidFill>
                <a:latin typeface="PingFang SC"/>
              </a:rPr>
              <a:t>广义霍夫变换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1385197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u="sng" dirty="0" err="1">
                <a:solidFill>
                  <a:srgbClr val="000000"/>
                </a:solidFill>
                <a:latin typeface="Arial"/>
              </a:rPr>
              <a:t>检测程序</a:t>
            </a:r>
            <a:r>
              <a:rPr lang="zh-CN" altLang="en-US" sz="2800" b="1" u="sng" dirty="0">
                <a:solidFill>
                  <a:srgbClr val="000000"/>
                </a:solidFill>
                <a:latin typeface="Arial"/>
              </a:rPr>
              <a:t>：</a:t>
            </a:r>
            <a:endParaRPr lang="en-US" sz="2800" b="1" u="sng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1905000" y="6519446"/>
            <a:ext cx="52351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2A2B2E"/>
                </a:solidFill>
                <a:latin typeface="PingFang SC"/>
              </a:rPr>
              <a:t>假设平移是这里唯一的变换，即方向和尺度是固定的。</a:t>
            </a:r>
            <a:endParaRPr lang="en-US" sz="16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3" name="Freeform 27"/>
          <p:cNvSpPr>
            <a:spLocks/>
          </p:cNvSpPr>
          <p:nvPr/>
        </p:nvSpPr>
        <p:spPr bwMode="auto">
          <a:xfrm>
            <a:off x="7447880" y="2451458"/>
            <a:ext cx="1473200" cy="1511300"/>
          </a:xfrm>
          <a:custGeom>
            <a:avLst/>
            <a:gdLst/>
            <a:ahLst/>
            <a:cxnLst>
              <a:cxn ang="0">
                <a:pos x="16" y="352"/>
              </a:cxn>
              <a:cxn ang="0">
                <a:pos x="112" y="112"/>
              </a:cxn>
              <a:cxn ang="0">
                <a:pos x="304" y="208"/>
              </a:cxn>
              <a:cxn ang="0">
                <a:pos x="544" y="16"/>
              </a:cxn>
              <a:cxn ang="0">
                <a:pos x="880" y="304"/>
              </a:cxn>
              <a:cxn ang="0">
                <a:pos x="832" y="544"/>
              </a:cxn>
              <a:cxn ang="0">
                <a:pos x="880" y="832"/>
              </a:cxn>
              <a:cxn ang="0">
                <a:pos x="640" y="928"/>
              </a:cxn>
              <a:cxn ang="0">
                <a:pos x="304" y="928"/>
              </a:cxn>
              <a:cxn ang="0">
                <a:pos x="256" y="784"/>
              </a:cxn>
              <a:cxn ang="0">
                <a:pos x="64" y="688"/>
              </a:cxn>
              <a:cxn ang="0">
                <a:pos x="16" y="592"/>
              </a:cxn>
              <a:cxn ang="0">
                <a:pos x="16" y="352"/>
              </a:cxn>
            </a:cxnLst>
            <a:rect l="0" t="0" r="r" b="b"/>
            <a:pathLst>
              <a:path w="928" h="952">
                <a:moveTo>
                  <a:pt x="16" y="352"/>
                </a:moveTo>
                <a:cubicBezTo>
                  <a:pt x="32" y="272"/>
                  <a:pt x="64" y="136"/>
                  <a:pt x="112" y="112"/>
                </a:cubicBezTo>
                <a:cubicBezTo>
                  <a:pt x="160" y="88"/>
                  <a:pt x="232" y="224"/>
                  <a:pt x="304" y="208"/>
                </a:cubicBezTo>
                <a:cubicBezTo>
                  <a:pt x="376" y="192"/>
                  <a:pt x="448" y="0"/>
                  <a:pt x="544" y="16"/>
                </a:cubicBezTo>
                <a:cubicBezTo>
                  <a:pt x="640" y="32"/>
                  <a:pt x="832" y="216"/>
                  <a:pt x="880" y="304"/>
                </a:cubicBezTo>
                <a:cubicBezTo>
                  <a:pt x="928" y="392"/>
                  <a:pt x="832" y="456"/>
                  <a:pt x="832" y="544"/>
                </a:cubicBezTo>
                <a:cubicBezTo>
                  <a:pt x="832" y="632"/>
                  <a:pt x="912" y="768"/>
                  <a:pt x="880" y="832"/>
                </a:cubicBezTo>
                <a:cubicBezTo>
                  <a:pt x="848" y="896"/>
                  <a:pt x="736" y="912"/>
                  <a:pt x="640" y="928"/>
                </a:cubicBezTo>
                <a:cubicBezTo>
                  <a:pt x="544" y="944"/>
                  <a:pt x="368" y="952"/>
                  <a:pt x="304" y="928"/>
                </a:cubicBezTo>
                <a:cubicBezTo>
                  <a:pt x="240" y="904"/>
                  <a:pt x="296" y="824"/>
                  <a:pt x="256" y="784"/>
                </a:cubicBezTo>
                <a:cubicBezTo>
                  <a:pt x="216" y="744"/>
                  <a:pt x="104" y="720"/>
                  <a:pt x="64" y="688"/>
                </a:cubicBezTo>
                <a:cubicBezTo>
                  <a:pt x="24" y="656"/>
                  <a:pt x="24" y="648"/>
                  <a:pt x="16" y="592"/>
                </a:cubicBezTo>
                <a:cubicBezTo>
                  <a:pt x="8" y="536"/>
                  <a:pt x="0" y="432"/>
                  <a:pt x="16" y="352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prstDash val="sysDash"/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7" name="Rectangle 25"/>
          <p:cNvSpPr>
            <a:spLocks noChangeArrowheads="1"/>
          </p:cNvSpPr>
          <p:nvPr/>
        </p:nvSpPr>
        <p:spPr bwMode="auto">
          <a:xfrm>
            <a:off x="7790780" y="3461108"/>
            <a:ext cx="1841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8" name="Text Box 26"/>
          <p:cNvSpPr txBox="1">
            <a:spLocks noChangeArrowheads="1"/>
          </p:cNvSpPr>
          <p:nvPr/>
        </p:nvSpPr>
        <p:spPr bwMode="auto">
          <a:xfrm>
            <a:off x="8153400" y="1828801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70C0"/>
                </a:solidFill>
                <a:latin typeface="Arial" charset="0"/>
              </a:rPr>
              <a:t>x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7697118" y="3438918"/>
            <a:ext cx="468313" cy="282541"/>
            <a:chOff x="6192837" y="4556146"/>
            <a:chExt cx="468313" cy="282541"/>
          </a:xfrm>
        </p:grpSpPr>
        <p:sp>
          <p:nvSpPr>
            <p:cNvPr id="34" name="Line 22"/>
            <p:cNvSpPr>
              <a:spLocks noChangeShapeType="1"/>
            </p:cNvSpPr>
            <p:nvPr/>
          </p:nvSpPr>
          <p:spPr bwMode="auto">
            <a:xfrm rot="2717577" flipV="1">
              <a:off x="6432550" y="4406887"/>
              <a:ext cx="0" cy="45720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5" name="Oval 23"/>
            <p:cNvSpPr>
              <a:spLocks noChangeArrowheads="1"/>
            </p:cNvSpPr>
            <p:nvPr/>
          </p:nvSpPr>
          <p:spPr bwMode="auto">
            <a:xfrm rot="2717577">
              <a:off x="6192837" y="4686287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6" name="Rectangle 12"/>
            <p:cNvSpPr>
              <a:spLocks noChangeArrowheads="1"/>
            </p:cNvSpPr>
            <p:nvPr/>
          </p:nvSpPr>
          <p:spPr bwMode="auto">
            <a:xfrm>
              <a:off x="6337368" y="4556146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l-GR" sz="1200" i="1" dirty="0">
                  <a:solidFill>
                    <a:srgbClr val="00B050"/>
                  </a:solidFill>
                  <a:latin typeface="Arial" charset="0"/>
                </a:rPr>
                <a:t>θ</a:t>
              </a:r>
              <a:endParaRPr lang="en-US" sz="1200" i="1" dirty="0">
                <a:solidFill>
                  <a:srgbClr val="00B050"/>
                </a:solidFill>
                <a:latin typeface="Arial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413001" y="3511944"/>
            <a:ext cx="681198" cy="337547"/>
            <a:chOff x="6908721" y="4629172"/>
            <a:chExt cx="681198" cy="337547"/>
          </a:xfrm>
        </p:grpSpPr>
        <p:sp>
          <p:nvSpPr>
            <p:cNvPr id="50" name="Line 42"/>
            <p:cNvSpPr>
              <a:spLocks noChangeShapeType="1"/>
            </p:cNvSpPr>
            <p:nvPr/>
          </p:nvSpPr>
          <p:spPr bwMode="auto">
            <a:xfrm rot="17646248" flipV="1">
              <a:off x="7137321" y="4567391"/>
              <a:ext cx="0" cy="4572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1" name="Oval 43"/>
            <p:cNvSpPr>
              <a:spLocks noChangeArrowheads="1"/>
            </p:cNvSpPr>
            <p:nvPr/>
          </p:nvSpPr>
          <p:spPr bwMode="auto">
            <a:xfrm rot="17646248">
              <a:off x="7269709" y="4814319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4" name="Rectangle 12"/>
            <p:cNvSpPr>
              <a:spLocks noChangeArrowheads="1"/>
            </p:cNvSpPr>
            <p:nvPr/>
          </p:nvSpPr>
          <p:spPr bwMode="auto">
            <a:xfrm>
              <a:off x="7323219" y="4629172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l-GR" sz="1200" i="1" dirty="0">
                  <a:solidFill>
                    <a:srgbClr val="7030A0"/>
                  </a:solidFill>
                  <a:latin typeface="Arial" charset="0"/>
                </a:rPr>
                <a:t>θ</a:t>
              </a:r>
              <a:endParaRPr lang="en-US" sz="1200" i="1" dirty="0">
                <a:solidFill>
                  <a:srgbClr val="7030A0"/>
                </a:solidFill>
                <a:latin typeface="Arial" charset="0"/>
              </a:endParaRPr>
            </a:p>
          </p:txBody>
        </p:sp>
      </p:grpSp>
      <p:cxnSp>
        <p:nvCxnSpPr>
          <p:cNvPr id="55" name="Straight Arrow Connector 54"/>
          <p:cNvCxnSpPr/>
          <p:nvPr/>
        </p:nvCxnSpPr>
        <p:spPr bwMode="auto">
          <a:xfrm rot="5400000" flipH="1" flipV="1">
            <a:off x="7610222" y="3058316"/>
            <a:ext cx="729470" cy="4381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rot="16200000" flipV="1">
            <a:off x="8103150" y="3003542"/>
            <a:ext cx="839009" cy="6572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7467600" y="4191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/>
              </a:rPr>
              <a:t>Novel image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2819400" y="4800600"/>
            <a:ext cx="2514600" cy="1676400"/>
            <a:chOff x="1066800" y="4800600"/>
            <a:chExt cx="2514600" cy="1676400"/>
          </a:xfrm>
        </p:grpSpPr>
        <p:sp>
          <p:nvSpPr>
            <p:cNvPr id="67" name="Rectangle 12"/>
            <p:cNvSpPr>
              <a:spLocks noChangeArrowheads="1"/>
            </p:cNvSpPr>
            <p:nvPr/>
          </p:nvSpPr>
          <p:spPr bwMode="auto">
            <a:xfrm>
              <a:off x="1371601" y="5029199"/>
              <a:ext cx="3241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l-GR" sz="2000" i="1" dirty="0">
                  <a:solidFill>
                    <a:srgbClr val="00B050"/>
                  </a:solidFill>
                  <a:latin typeface="Arial" charset="0"/>
                </a:rPr>
                <a:t>θ</a:t>
              </a:r>
              <a:endParaRPr lang="en-US" sz="2000" i="1" dirty="0">
                <a:solidFill>
                  <a:srgbClr val="00B050"/>
                </a:solidFill>
                <a:latin typeface="Arial" charset="0"/>
              </a:endParaRPr>
            </a:p>
          </p:txBody>
        </p:sp>
        <p:sp>
          <p:nvSpPr>
            <p:cNvPr id="68" name="Line 22"/>
            <p:cNvSpPr>
              <a:spLocks noChangeShapeType="1"/>
            </p:cNvSpPr>
            <p:nvPr/>
          </p:nvSpPr>
          <p:spPr bwMode="auto">
            <a:xfrm rot="2717577" flipV="1">
              <a:off x="1457868" y="4885217"/>
              <a:ext cx="0" cy="45720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 bwMode="auto">
            <a:xfrm rot="5400000" flipH="1" flipV="1">
              <a:off x="2209801" y="4952999"/>
              <a:ext cx="457200" cy="30480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0" name="Line 42"/>
            <p:cNvSpPr>
              <a:spLocks noChangeShapeType="1"/>
            </p:cNvSpPr>
            <p:nvPr/>
          </p:nvSpPr>
          <p:spPr bwMode="auto">
            <a:xfrm rot="17646248" flipV="1">
              <a:off x="1351667" y="5503560"/>
              <a:ext cx="0" cy="457200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ln>
                  <a:solidFill>
                    <a:srgbClr val="7030A0"/>
                  </a:solidFill>
                </a:ln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1" name="Rectangle 12"/>
            <p:cNvSpPr>
              <a:spLocks noChangeArrowheads="1"/>
            </p:cNvSpPr>
            <p:nvPr/>
          </p:nvSpPr>
          <p:spPr bwMode="auto">
            <a:xfrm>
              <a:off x="1537565" y="5565341"/>
              <a:ext cx="32412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l-GR" sz="2000" i="1" dirty="0">
                  <a:solidFill>
                    <a:srgbClr val="7030A0"/>
                  </a:solidFill>
                  <a:latin typeface="Arial" charset="0"/>
                </a:rPr>
                <a:t>θ</a:t>
              </a:r>
              <a:endParaRPr lang="en-US" sz="2000" i="1" dirty="0">
                <a:solidFill>
                  <a:srgbClr val="7030A0"/>
                </a:solidFill>
                <a:latin typeface="Arial" charset="0"/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 bwMode="auto">
            <a:xfrm rot="16200000" flipV="1">
              <a:off x="2286000" y="5562600"/>
              <a:ext cx="533400" cy="381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3" name="Rectangle 72"/>
            <p:cNvSpPr/>
            <p:nvPr/>
          </p:nvSpPr>
          <p:spPr bwMode="auto">
            <a:xfrm>
              <a:off x="1066800" y="4800600"/>
              <a:ext cx="2514600" cy="6096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066800" y="5410200"/>
              <a:ext cx="2514600" cy="6096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 bwMode="auto">
            <a:xfrm rot="5400000">
              <a:off x="1066800" y="5638800"/>
              <a:ext cx="16764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6" name="TextBox 75"/>
            <p:cNvSpPr txBox="1"/>
            <p:nvPr/>
          </p:nvSpPr>
          <p:spPr>
            <a:xfrm rot="5400000">
              <a:off x="1289566" y="6025634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/>
                </a:rPr>
                <a:t>…</a:t>
              </a: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066800" y="6019800"/>
              <a:ext cx="2514600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743200" y="5029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/>
                </a:rPr>
                <a:t>…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743200" y="556260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/>
                </a:rPr>
                <a:t>…</a:t>
              </a:r>
            </a:p>
          </p:txBody>
        </p:sp>
      </p:grpSp>
      <p:sp>
        <p:nvSpPr>
          <p:cNvPr id="81" name="Freeform 27"/>
          <p:cNvSpPr>
            <a:spLocks/>
          </p:cNvSpPr>
          <p:nvPr/>
        </p:nvSpPr>
        <p:spPr bwMode="auto">
          <a:xfrm rot="1022208">
            <a:off x="7620000" y="2133600"/>
            <a:ext cx="762000" cy="609600"/>
          </a:xfrm>
          <a:custGeom>
            <a:avLst/>
            <a:gdLst/>
            <a:ahLst/>
            <a:cxnLst>
              <a:cxn ang="0">
                <a:pos x="16" y="352"/>
              </a:cxn>
              <a:cxn ang="0">
                <a:pos x="112" y="112"/>
              </a:cxn>
              <a:cxn ang="0">
                <a:pos x="304" y="208"/>
              </a:cxn>
              <a:cxn ang="0">
                <a:pos x="544" y="16"/>
              </a:cxn>
              <a:cxn ang="0">
                <a:pos x="880" y="304"/>
              </a:cxn>
              <a:cxn ang="0">
                <a:pos x="832" y="544"/>
              </a:cxn>
              <a:cxn ang="0">
                <a:pos x="880" y="832"/>
              </a:cxn>
              <a:cxn ang="0">
                <a:pos x="640" y="928"/>
              </a:cxn>
              <a:cxn ang="0">
                <a:pos x="304" y="928"/>
              </a:cxn>
              <a:cxn ang="0">
                <a:pos x="256" y="784"/>
              </a:cxn>
              <a:cxn ang="0">
                <a:pos x="64" y="688"/>
              </a:cxn>
              <a:cxn ang="0">
                <a:pos x="16" y="592"/>
              </a:cxn>
              <a:cxn ang="0">
                <a:pos x="16" y="352"/>
              </a:cxn>
            </a:cxnLst>
            <a:rect l="0" t="0" r="r" b="b"/>
            <a:pathLst>
              <a:path w="928" h="952">
                <a:moveTo>
                  <a:pt x="16" y="352"/>
                </a:moveTo>
                <a:cubicBezTo>
                  <a:pt x="32" y="272"/>
                  <a:pt x="64" y="136"/>
                  <a:pt x="112" y="112"/>
                </a:cubicBezTo>
                <a:cubicBezTo>
                  <a:pt x="160" y="88"/>
                  <a:pt x="232" y="224"/>
                  <a:pt x="304" y="208"/>
                </a:cubicBezTo>
                <a:cubicBezTo>
                  <a:pt x="376" y="192"/>
                  <a:pt x="448" y="0"/>
                  <a:pt x="544" y="16"/>
                </a:cubicBezTo>
                <a:cubicBezTo>
                  <a:pt x="640" y="32"/>
                  <a:pt x="832" y="216"/>
                  <a:pt x="880" y="304"/>
                </a:cubicBezTo>
                <a:cubicBezTo>
                  <a:pt x="928" y="392"/>
                  <a:pt x="832" y="456"/>
                  <a:pt x="832" y="544"/>
                </a:cubicBezTo>
                <a:cubicBezTo>
                  <a:pt x="832" y="632"/>
                  <a:pt x="912" y="768"/>
                  <a:pt x="880" y="832"/>
                </a:cubicBezTo>
                <a:cubicBezTo>
                  <a:pt x="848" y="896"/>
                  <a:pt x="736" y="912"/>
                  <a:pt x="640" y="928"/>
                </a:cubicBezTo>
                <a:cubicBezTo>
                  <a:pt x="544" y="944"/>
                  <a:pt x="368" y="952"/>
                  <a:pt x="304" y="928"/>
                </a:cubicBezTo>
                <a:cubicBezTo>
                  <a:pt x="240" y="904"/>
                  <a:pt x="296" y="824"/>
                  <a:pt x="256" y="784"/>
                </a:cubicBezTo>
                <a:cubicBezTo>
                  <a:pt x="216" y="744"/>
                  <a:pt x="104" y="720"/>
                  <a:pt x="64" y="688"/>
                </a:cubicBezTo>
                <a:cubicBezTo>
                  <a:pt x="24" y="656"/>
                  <a:pt x="24" y="648"/>
                  <a:pt x="16" y="592"/>
                </a:cubicBezTo>
                <a:cubicBezTo>
                  <a:pt x="8" y="536"/>
                  <a:pt x="0" y="432"/>
                  <a:pt x="16" y="352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prstDash val="sysDash"/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7772401" y="2514601"/>
            <a:ext cx="468313" cy="282541"/>
            <a:chOff x="6192837" y="4556146"/>
            <a:chExt cx="468313" cy="282541"/>
          </a:xfrm>
        </p:grpSpPr>
        <p:sp>
          <p:nvSpPr>
            <p:cNvPr id="83" name="Line 22"/>
            <p:cNvSpPr>
              <a:spLocks noChangeShapeType="1"/>
            </p:cNvSpPr>
            <p:nvPr/>
          </p:nvSpPr>
          <p:spPr bwMode="auto">
            <a:xfrm rot="2717577" flipV="1">
              <a:off x="6432550" y="4406887"/>
              <a:ext cx="0" cy="457200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 type="arrow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4" name="Oval 23"/>
            <p:cNvSpPr>
              <a:spLocks noChangeArrowheads="1"/>
            </p:cNvSpPr>
            <p:nvPr/>
          </p:nvSpPr>
          <p:spPr bwMode="auto">
            <a:xfrm rot="2717577">
              <a:off x="6192837" y="4686287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5" name="Rectangle 12"/>
            <p:cNvSpPr>
              <a:spLocks noChangeArrowheads="1"/>
            </p:cNvSpPr>
            <p:nvPr/>
          </p:nvSpPr>
          <p:spPr bwMode="auto">
            <a:xfrm>
              <a:off x="6337368" y="4556146"/>
              <a:ext cx="2667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l-GR" sz="1200" i="1" dirty="0">
                  <a:solidFill>
                    <a:srgbClr val="00B050"/>
                  </a:solidFill>
                  <a:latin typeface="Arial" charset="0"/>
                </a:rPr>
                <a:t>θ</a:t>
              </a:r>
              <a:endParaRPr lang="en-US" sz="1200" i="1" dirty="0">
                <a:solidFill>
                  <a:srgbClr val="00B050"/>
                </a:solidFill>
                <a:latin typeface="Arial" charset="0"/>
              </a:endParaRPr>
            </a:p>
          </p:txBody>
        </p:sp>
      </p:grpSp>
      <p:cxnSp>
        <p:nvCxnSpPr>
          <p:cNvPr id="86" name="Straight Arrow Connector 85"/>
          <p:cNvCxnSpPr/>
          <p:nvPr/>
        </p:nvCxnSpPr>
        <p:spPr bwMode="auto">
          <a:xfrm rot="5400000" flipH="1" flipV="1">
            <a:off x="7702942" y="2126859"/>
            <a:ext cx="729470" cy="4381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1018" name="Text Box 26"/>
          <p:cNvSpPr txBox="1">
            <a:spLocks noChangeArrowheads="1"/>
          </p:cNvSpPr>
          <p:nvPr/>
        </p:nvSpPr>
        <p:spPr bwMode="auto">
          <a:xfrm>
            <a:off x="8001000" y="2816424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70C0"/>
                </a:solidFill>
                <a:latin typeface="Arial" charset="0"/>
              </a:rPr>
              <a:t>x</a:t>
            </a:r>
          </a:p>
        </p:txBody>
      </p:sp>
      <p:sp>
        <p:nvSpPr>
          <p:cNvPr id="87" name="Text Box 26"/>
          <p:cNvSpPr txBox="1">
            <a:spLocks noChangeArrowheads="1"/>
          </p:cNvSpPr>
          <p:nvPr/>
        </p:nvSpPr>
        <p:spPr bwMode="auto">
          <a:xfrm>
            <a:off x="8077200" y="2819401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70C0"/>
                </a:solidFill>
                <a:latin typeface="Arial" charset="0"/>
              </a:rPr>
              <a:t>x</a:t>
            </a:r>
          </a:p>
        </p:txBody>
      </p:sp>
      <p:sp>
        <p:nvSpPr>
          <p:cNvPr id="88" name="Text Box 26"/>
          <p:cNvSpPr txBox="1">
            <a:spLocks noChangeArrowheads="1"/>
          </p:cNvSpPr>
          <p:nvPr/>
        </p:nvSpPr>
        <p:spPr bwMode="auto">
          <a:xfrm>
            <a:off x="9067800" y="2438401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70C0"/>
                </a:solidFill>
                <a:latin typeface="Arial" charset="0"/>
              </a:rPr>
              <a:t>x</a:t>
            </a:r>
          </a:p>
        </p:txBody>
      </p:sp>
      <p:sp>
        <p:nvSpPr>
          <p:cNvPr id="90" name="Text Box 26"/>
          <p:cNvSpPr txBox="1">
            <a:spLocks noChangeArrowheads="1"/>
          </p:cNvSpPr>
          <p:nvPr/>
        </p:nvSpPr>
        <p:spPr bwMode="auto">
          <a:xfrm>
            <a:off x="9144000" y="2438401"/>
            <a:ext cx="228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70C0"/>
                </a:solidFill>
                <a:latin typeface="Arial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626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41018" grpId="0"/>
      <p:bldP spid="87" grpId="0"/>
      <p:bldP spid="88" grpId="0"/>
      <p:bldP spid="9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06600" y="179388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Segoe UI" panose="020B0502040204020203" pitchFamily="34" charset="0"/>
                <a:ea typeface="等线" panose="02010600030101010101" pitchFamily="2" charset="-122"/>
              </a:rPr>
              <a:t>Outline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1371601"/>
            <a:ext cx="82296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视觉中的分组问题是什么？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 eaLnBrk="1" hangingPunct="1"/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eaLnBrk="1" hangingPunct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来自人类感知的启发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 eaLnBrk="1" hangingPunct="1"/>
            <a:r>
              <a:rPr lang="en-US" dirty="0">
                <a:latin typeface="Segoe UI" panose="020B0502040204020203" pitchFamily="34" charset="0"/>
                <a:ea typeface="等线" panose="02010600030101010101" pitchFamily="2" charset="-122"/>
              </a:rPr>
              <a:t>Gestalt 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属性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 eaLnBrk="1" hangingPunct="1"/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eaLnBrk="1" hangingPunct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通过聚类进行自下而上的分割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算法</a:t>
            </a:r>
            <a:r>
              <a:rPr lang="en-US" dirty="0">
                <a:latin typeface="Segoe UI" panose="020B0502040204020203" pitchFamily="34" charset="0"/>
                <a:ea typeface="等线" panose="02010600030101010101" pitchFamily="2" charset="-122"/>
              </a:rPr>
              <a:t>: </a:t>
            </a:r>
          </a:p>
          <a:p>
            <a:pPr lvl="2" eaLnBrk="1" hangingPunct="1"/>
            <a:r>
              <a:rPr lang="en-US" dirty="0">
                <a:latin typeface="Segoe UI" panose="020B0502040204020203" pitchFamily="34" charset="0"/>
                <a:ea typeface="等线" panose="02010600030101010101" pitchFamily="2" charset="-122"/>
              </a:rPr>
              <a:t>Mode finding and mean shift: </a:t>
            </a:r>
            <a:r>
              <a:rPr lang="en-US" b="1" dirty="0">
                <a:latin typeface="Segoe UI" panose="020B0502040204020203" pitchFamily="34" charset="0"/>
                <a:ea typeface="等线" panose="02010600030101010101" pitchFamily="2" charset="-122"/>
              </a:rPr>
              <a:t>k-means</a:t>
            </a:r>
            <a:r>
              <a:rPr lang="en-US" dirty="0">
                <a:latin typeface="Segoe UI" panose="020B0502040204020203" pitchFamily="34" charset="0"/>
                <a:ea typeface="等线" panose="02010600030101010101" pitchFamily="2" charset="-122"/>
              </a:rPr>
              <a:t>, EM</a:t>
            </a:r>
            <a:r>
              <a:rPr lang="en-US" b="1" dirty="0">
                <a:latin typeface="Segoe UI" panose="020B0502040204020203" pitchFamily="34" charset="0"/>
                <a:ea typeface="等线" panose="02010600030101010101" pitchFamily="2" charset="-122"/>
              </a:rPr>
              <a:t>, mean-shift</a:t>
            </a:r>
          </a:p>
          <a:p>
            <a:pPr lvl="2" eaLnBrk="1" hangingPunct="1"/>
            <a:r>
              <a:rPr lang="en-US" dirty="0">
                <a:latin typeface="Segoe UI" panose="020B0502040204020203" pitchFamily="34" charset="0"/>
                <a:ea typeface="等线" panose="02010600030101010101" pitchFamily="2" charset="-122"/>
              </a:rPr>
              <a:t>Graph-based: normalized cuts </a:t>
            </a:r>
          </a:p>
          <a:p>
            <a:pPr lvl="1" eaLnBrk="1" hangingPunct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特征：颜色，纹理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…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纹理摘要的量化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 eaLnBrk="1" hangingPunct="1"/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 eaLnBrk="1" hangingPunct="1">
              <a:buFontTx/>
              <a:buNone/>
            </a:pP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 eaLnBrk="1" hangingPunct="1"/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06544" y="3352801"/>
            <a:ext cx="7521678" cy="25887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2006600" y="0"/>
            <a:ext cx="8229600" cy="1143000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ea typeface="等线" panose="02010600030101010101" pitchFamily="2" charset="-122"/>
              </a:rPr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65225"/>
            <a:ext cx="8229600" cy="4814888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基本思想：随机初始化 </a:t>
            </a:r>
            <a:r>
              <a:rPr lang="en-US" altLang="zh-CN" sz="2400" dirty="0">
                <a:latin typeface="Segoe UI" panose="020B0502040204020203" pitchFamily="34" charset="0"/>
                <a:ea typeface="等线" panose="02010600030101010101" pitchFamily="2" charset="-122"/>
              </a:rPr>
              <a:t>k </a:t>
            </a: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个聚类中心，并在我们刚刚看到的两个步骤之间迭代</a:t>
            </a:r>
            <a:endParaRPr lang="en-US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>
              <a:defRPr/>
            </a:pPr>
            <a:endParaRPr lang="en-US" sz="8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838200" lvl="1" indent="-381000">
              <a:buFontTx/>
              <a:buAutoNum type="arabicPeriod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随机初始化聚类中心，</a:t>
            </a: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c</a:t>
            </a:r>
            <a:r>
              <a:rPr lang="en-US" sz="2000" baseline="-25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, ..., </a:t>
            </a:r>
            <a:r>
              <a:rPr lang="en-US" sz="2000" dirty="0" err="1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c</a:t>
            </a:r>
            <a:r>
              <a:rPr lang="en-US" sz="2000" baseline="-25000" dirty="0" err="1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K</a:t>
            </a:r>
            <a:endParaRPr lang="en-US" sz="2000" baseline="-25000" dirty="0">
              <a:solidFill>
                <a:srgbClr val="000000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838200" lvl="1" indent="-381000">
              <a:buFontTx/>
              <a:buAutoNum type="arabicPeriod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给定聚类中心，确定每个聚类中的点</a:t>
            </a:r>
            <a:endParaRPr lang="en-US" sz="2000" dirty="0">
              <a:solidFill>
                <a:srgbClr val="000000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1257300" lvl="2" indent="-342900">
              <a:defRPr/>
            </a:pPr>
            <a:r>
              <a:rPr lang="zh-CN" altLang="en-US" sz="18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对于每个点 </a:t>
            </a:r>
            <a:r>
              <a:rPr lang="en-US" altLang="zh-CN" sz="18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p</a:t>
            </a:r>
            <a:r>
              <a:rPr lang="zh-CN" altLang="en-US" sz="18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，找到最近的</a:t>
            </a:r>
            <a:r>
              <a:rPr lang="en-US" sz="18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 c</a:t>
            </a:r>
            <a:r>
              <a:rPr lang="en-US" sz="1800" baseline="-25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i</a:t>
            </a:r>
            <a:r>
              <a:rPr lang="zh-CN" altLang="en-US" sz="18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，将</a:t>
            </a:r>
            <a:r>
              <a:rPr lang="en-US" altLang="zh-CN" sz="18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 p</a:t>
            </a:r>
            <a:r>
              <a:rPr lang="zh-CN" altLang="en-US" sz="18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放入聚类</a:t>
            </a:r>
            <a:r>
              <a:rPr lang="en-US" altLang="zh-CN" sz="1800" dirty="0" err="1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i</a:t>
            </a:r>
            <a:r>
              <a:rPr lang="zh-CN" altLang="en-US" sz="18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中</a:t>
            </a:r>
            <a:endParaRPr lang="en-US" sz="1800" dirty="0">
              <a:solidFill>
                <a:srgbClr val="000000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838200" lvl="1" indent="-381000">
              <a:buFontTx/>
              <a:buAutoNum type="arabicPeriod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给定每个聚类中的点，求解</a:t>
            </a: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 c</a:t>
            </a:r>
            <a:r>
              <a:rPr lang="en-US" sz="2000" baseline="-25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i</a:t>
            </a:r>
          </a:p>
          <a:p>
            <a:pPr marL="1257300" lvl="2" indent="-342900">
              <a:defRPr/>
            </a:pPr>
            <a:r>
              <a:rPr lang="zh-CN" altLang="en-US" sz="18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将</a:t>
            </a:r>
            <a:r>
              <a:rPr lang="en-US" sz="18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 c</a:t>
            </a:r>
            <a:r>
              <a:rPr lang="en-US" sz="1800" baseline="-25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设置为聚类 </a:t>
            </a:r>
            <a:r>
              <a:rPr lang="en-US" altLang="zh-CN" sz="1800" dirty="0" err="1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 </a:t>
            </a:r>
            <a:r>
              <a:rPr lang="zh-CN" altLang="en-US" sz="18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中点的平均值</a:t>
            </a:r>
            <a:endParaRPr lang="en-US" sz="1800" dirty="0">
              <a:solidFill>
                <a:srgbClr val="000000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838200" lvl="1" indent="-381000">
              <a:buFontTx/>
              <a:buAutoNum type="arabicPeriod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如果</a:t>
            </a: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 c</a:t>
            </a:r>
            <a:r>
              <a:rPr lang="en-US" sz="2000" baseline="-25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发生了变化，重复步骤</a:t>
            </a:r>
            <a:r>
              <a:rPr lang="en-US" altLang="zh-CN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2</a:t>
            </a:r>
            <a:endParaRPr lang="en-US" sz="2000" dirty="0">
              <a:solidFill>
                <a:srgbClr val="000000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838200" lvl="1" indent="-381000">
              <a:buFontTx/>
              <a:buAutoNum type="arabicPeriod"/>
              <a:defRPr/>
            </a:pPr>
            <a:endParaRPr lang="en-US" sz="800" dirty="0">
              <a:solidFill>
                <a:srgbClr val="000000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457200" indent="-457200">
              <a:buNone/>
              <a:defRPr/>
            </a:pPr>
            <a:endParaRPr lang="en-US" sz="800" dirty="0">
              <a:solidFill>
                <a:srgbClr val="000000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457200" indent="-457200">
              <a:buNone/>
              <a:defRPr/>
            </a:pPr>
            <a:endParaRPr lang="en-US" sz="800" dirty="0">
              <a:solidFill>
                <a:srgbClr val="000000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457200" indent="-457200">
              <a:buNone/>
              <a:defRPr/>
            </a:pPr>
            <a:r>
              <a:rPr lang="zh-CN" altLang="en-US" sz="24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属性</a:t>
            </a:r>
            <a:endParaRPr lang="en-US" sz="2400" dirty="0">
              <a:solidFill>
                <a:srgbClr val="000000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838200" lvl="1" indent="-381000">
              <a:buFontTx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总是会收敛到某个解</a:t>
            </a:r>
            <a:endParaRPr lang="en-US" sz="2000" dirty="0">
              <a:solidFill>
                <a:srgbClr val="000000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838200" lvl="1" indent="-381000">
              <a:buFontTx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可能是一个“局部最小值”</a:t>
            </a:r>
            <a:endParaRPr lang="en-US" sz="2000" dirty="0">
              <a:solidFill>
                <a:srgbClr val="000000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1257300" lvl="2" indent="-342900">
              <a:defRPr/>
            </a:pPr>
            <a:r>
              <a:rPr lang="zh-CN" altLang="en-US" sz="18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并不总是能找到目标函数的全局最小值</a:t>
            </a:r>
            <a:r>
              <a:rPr lang="en-US" sz="18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:</a:t>
            </a:r>
          </a:p>
          <a:p>
            <a:pPr marL="838200" lvl="1" indent="-381000">
              <a:buFontTx/>
              <a:buAutoNum type="arabicPeriod"/>
              <a:defRPr/>
            </a:pPr>
            <a:endParaRPr lang="en-US" sz="1600" dirty="0">
              <a:solidFill>
                <a:srgbClr val="000000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marL="438150" indent="-381000">
              <a:buNone/>
              <a:defRPr/>
            </a:pPr>
            <a:endParaRPr lang="en-US" sz="2400" dirty="0">
              <a:solidFill>
                <a:srgbClr val="000000"/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>
              <a:defRPr/>
            </a:pPr>
            <a:endParaRPr lang="en-US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6" name="Curved Right Arrow 5"/>
          <p:cNvSpPr/>
          <p:nvPr/>
        </p:nvSpPr>
        <p:spPr>
          <a:xfrm rot="10800000">
            <a:off x="9163051" y="2406651"/>
            <a:ext cx="912813" cy="16430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Picture 4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197351" y="5875338"/>
            <a:ext cx="390366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Text Box 5"/>
          <p:cNvSpPr txBox="1">
            <a:spLocks noChangeArrowheads="1"/>
          </p:cNvSpPr>
          <p:nvPr/>
        </p:nvSpPr>
        <p:spPr bwMode="auto">
          <a:xfrm>
            <a:off x="9053514" y="6548439"/>
            <a:ext cx="2987675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  <a:cs typeface="Arial" panose="020B0604020202020204"/>
              </a:rPr>
              <a:t>Source: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97063" y="106363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Segoe UI" panose="020B0502040204020203" pitchFamily="34" charset="0"/>
                <a:ea typeface="等线" panose="02010600030101010101" pitchFamily="2" charset="-122"/>
              </a:rPr>
              <a:t>K-means: 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优点和缺点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60551" y="1639888"/>
            <a:ext cx="5002213" cy="452596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u="sng" dirty="0">
                <a:latin typeface="Segoe UI" panose="020B0502040204020203" pitchFamily="34" charset="0"/>
                <a:ea typeface="等线" panose="02010600030101010101" pitchFamily="2" charset="-122"/>
              </a:rPr>
              <a:t>优点</a:t>
            </a:r>
            <a:endParaRPr lang="en-US" u="sng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简单，计算速度快</a:t>
            </a:r>
            <a:endParaRPr lang="en-US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收敛到聚类内平方误差的局部最小值</a:t>
            </a:r>
            <a:endParaRPr lang="en-US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u="sng" dirty="0">
                <a:latin typeface="Segoe UI" panose="020B0502040204020203" pitchFamily="34" charset="0"/>
                <a:ea typeface="等线" panose="02010600030101010101" pitchFamily="2" charset="-122"/>
              </a:rPr>
              <a:t>缺点</a:t>
            </a:r>
            <a:r>
              <a:rPr lang="en-US" u="sng" dirty="0">
                <a:latin typeface="Segoe UI" panose="020B0502040204020203" pitchFamily="34" charset="0"/>
                <a:ea typeface="等线" panose="02010600030101010101" pitchFamily="2" charset="-122"/>
              </a:rPr>
              <a:t>/</a:t>
            </a:r>
            <a:r>
              <a:rPr lang="zh-CN" altLang="en-US" u="sng" dirty="0">
                <a:latin typeface="Segoe UI" panose="020B0502040204020203" pitchFamily="34" charset="0"/>
                <a:ea typeface="等线" panose="02010600030101010101" pitchFamily="2" charset="-122"/>
              </a:rPr>
              <a:t>问题</a:t>
            </a:r>
            <a:endParaRPr lang="en-US" u="sng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如何设置</a:t>
            </a:r>
            <a:r>
              <a:rPr 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 k?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对初始中心点敏感</a:t>
            </a:r>
            <a:endParaRPr lang="en-US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对异常值敏感</a:t>
            </a:r>
            <a:endParaRPr lang="en-US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检测球形聚类</a:t>
            </a:r>
            <a:endParaRPr lang="en-US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假设可以计算均值</a:t>
            </a:r>
            <a:endParaRPr lang="en-US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56866" t="45294" r="16876" b="11569"/>
          <a:stretch>
            <a:fillRect/>
          </a:stretch>
        </p:blipFill>
        <p:spPr bwMode="auto">
          <a:xfrm>
            <a:off x="8797926" y="4743450"/>
            <a:ext cx="1679575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 l="18001" t="45294" r="57652" b="11569"/>
          <a:stretch>
            <a:fillRect/>
          </a:stretch>
        </p:blipFill>
        <p:spPr bwMode="auto">
          <a:xfrm>
            <a:off x="6862764" y="4743450"/>
            <a:ext cx="1557337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 l="18233" t="35098" r="18233" b="7648"/>
          <a:stretch>
            <a:fillRect/>
          </a:stretch>
        </p:blipFill>
        <p:spPr bwMode="auto">
          <a:xfrm>
            <a:off x="6767514" y="1931988"/>
            <a:ext cx="3900487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SegmentationExampl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26" y="2638663"/>
            <a:ext cx="6715125" cy="2643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5"/>
          <p:cNvSpPr>
            <a:spLocks noChangeArrowheads="1"/>
          </p:cNvSpPr>
          <p:nvPr/>
        </p:nvSpPr>
        <p:spPr bwMode="auto">
          <a:xfrm>
            <a:off x="2460625" y="5348288"/>
            <a:ext cx="7162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  <a:cs typeface="Arial" panose="020B0604020202020204" pitchFamily="34" charset="0"/>
                <a:hlinkClick r:id="rId4"/>
              </a:rPr>
              <a:t>http://www.caip.rutgers.edu/~comanici/MSPAMI/msPamiResults.html</a:t>
            </a:r>
            <a:endParaRPr lang="en-US">
              <a:solidFill>
                <a:srgbClr val="000000"/>
              </a:solidFill>
              <a:latin typeface="Segoe UI" panose="020B0502040204020203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1508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Mean shift clustering and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segmentation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2150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一种基于聚类的图像分割方法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21510" name="Rectangle 8"/>
          <p:cNvSpPr>
            <a:spLocks noChangeArrowheads="1"/>
          </p:cNvSpPr>
          <p:nvPr/>
        </p:nvSpPr>
        <p:spPr bwMode="auto">
          <a:xfrm>
            <a:off x="1600200" y="6080126"/>
            <a:ext cx="9144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  <a:cs typeface="Arial" panose="020B0604020202020204" pitchFamily="34" charset="0"/>
              </a:rPr>
              <a:t>D. </a:t>
            </a:r>
            <a:r>
              <a:rPr lang="en-US" sz="2000" dirty="0" err="1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Comaniciu</a:t>
            </a: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  <a:cs typeface="Arial" panose="020B0604020202020204" pitchFamily="34" charset="0"/>
              </a:rPr>
              <a:t> and P. Meer, </a:t>
            </a: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  <a:cs typeface="Arial" panose="020B0604020202020204" pitchFamily="34" charset="0"/>
                <a:hlinkClick r:id="rId5"/>
              </a:rPr>
              <a:t>Mean Shift: A Robust Approach toward Feature Space Analysis</a:t>
            </a: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  <a:cs typeface="Arial" panose="020B0604020202020204" pitchFamily="34" charset="0"/>
              </a:rPr>
              <a:t>, PAMI 2002.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Segoe UI" panose="020B0502040204020203" pitchFamily="34" charset="0"/>
                <a:ea typeface="等线" panose="02010600030101010101" pitchFamily="2" charset="-122"/>
              </a:rPr>
              <a:t>Mean Shift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23318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u="sng" dirty="0">
                <a:latin typeface="Segoe UI" panose="020B0502040204020203" pitchFamily="34" charset="0"/>
                <a:ea typeface="等线" panose="02010600030101010101" pitchFamily="2" charset="-122"/>
              </a:rPr>
              <a:t>优点</a:t>
            </a:r>
            <a:r>
              <a:rPr lang="en-US" dirty="0">
                <a:latin typeface="Segoe UI" panose="020B0502040204020203" pitchFamily="34" charset="0"/>
                <a:ea typeface="等线" panose="02010600030101010101" pitchFamily="2" charset="-122"/>
              </a:rPr>
              <a:t>:</a:t>
            </a: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不对簇的形状进行假设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只需选择一个参数（窗口大小，亦称 “带宽”）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通用技术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可找到多个模式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eaLnBrk="1" hangingPunct="1"/>
            <a:r>
              <a:rPr lang="zh-CN" altLang="en-US" u="sng" dirty="0">
                <a:latin typeface="Segoe UI" panose="020B0502040204020203" pitchFamily="34" charset="0"/>
                <a:ea typeface="等线" panose="02010600030101010101" pitchFamily="2" charset="-122"/>
              </a:rPr>
              <a:t>缺点</a:t>
            </a:r>
            <a:r>
              <a:rPr lang="en-US" dirty="0">
                <a:latin typeface="Segoe UI" panose="020B0502040204020203" pitchFamily="34" charset="0"/>
                <a:ea typeface="等线" panose="02010600030101010101" pitchFamily="2" charset="-122"/>
              </a:rPr>
              <a:t>:</a:t>
            </a: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需要选择窗口大小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随着特征空间维度的增加，不易扩展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 eaLnBrk="1" hangingPunct="1"/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 eaLnBrk="1" hangingPunct="1"/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 eaLnBrk="1" hangingPunct="1"/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Line 2"/>
          <p:cNvSpPr>
            <a:spLocks noChangeShapeType="1"/>
          </p:cNvSpPr>
          <p:nvPr/>
        </p:nvSpPr>
        <p:spPr bwMode="auto">
          <a:xfrm flipV="1">
            <a:off x="4114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683" name="Line 3"/>
          <p:cNvSpPr>
            <a:spLocks noChangeShapeType="1"/>
          </p:cNvSpPr>
          <p:nvPr/>
        </p:nvSpPr>
        <p:spPr bwMode="auto">
          <a:xfrm>
            <a:off x="4953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684" name="Line 4"/>
          <p:cNvSpPr>
            <a:spLocks noChangeShapeType="1"/>
          </p:cNvSpPr>
          <p:nvPr/>
        </p:nvSpPr>
        <p:spPr bwMode="auto">
          <a:xfrm flipV="1">
            <a:off x="4114800" y="1676400"/>
            <a:ext cx="8382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685" name="Line 5"/>
          <p:cNvSpPr>
            <a:spLocks noChangeShapeType="1"/>
          </p:cNvSpPr>
          <p:nvPr/>
        </p:nvSpPr>
        <p:spPr bwMode="auto">
          <a:xfrm>
            <a:off x="4114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686" name="Line 6"/>
          <p:cNvSpPr>
            <a:spLocks noChangeShapeType="1"/>
          </p:cNvSpPr>
          <p:nvPr/>
        </p:nvSpPr>
        <p:spPr bwMode="auto">
          <a:xfrm>
            <a:off x="4114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Segoe UI" panose="020B0502040204020203" pitchFamily="34" charset="0"/>
                <a:ea typeface="等线" panose="02010600030101010101" pitchFamily="2" charset="-122"/>
              </a:rPr>
              <a:t>Segmentation by Graph Cuts</a:t>
            </a:r>
          </a:p>
        </p:txBody>
      </p:sp>
      <p:sp>
        <p:nvSpPr>
          <p:cNvPr id="76808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2209800" y="4267200"/>
            <a:ext cx="7848600" cy="20574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将图分割成多个区段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想要删除跨区段的连接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断开相似度低（权重低）的连接最容易</a:t>
            </a:r>
            <a:endParaRPr lang="en-US" altLang="zh-CN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2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相似的像素应该在同一区段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2"/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不相似的像素应该在不同区段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 eaLnBrk="1" hangingPunct="1"/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71689" name="Oval 9"/>
          <p:cNvSpPr>
            <a:spLocks noChangeArrowheads="1"/>
          </p:cNvSpPr>
          <p:nvPr/>
        </p:nvSpPr>
        <p:spPr bwMode="auto">
          <a:xfrm>
            <a:off x="4044950" y="2444750"/>
            <a:ext cx="139700" cy="1397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90" name="Oval 10"/>
          <p:cNvSpPr>
            <a:spLocks noChangeArrowheads="1"/>
          </p:cNvSpPr>
          <p:nvPr/>
        </p:nvSpPr>
        <p:spPr bwMode="auto">
          <a:xfrm>
            <a:off x="4044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91" name="Oval 11"/>
          <p:cNvSpPr>
            <a:spLocks noChangeArrowheads="1"/>
          </p:cNvSpPr>
          <p:nvPr/>
        </p:nvSpPr>
        <p:spPr bwMode="auto">
          <a:xfrm>
            <a:off x="4887914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92" name="Oval 12"/>
          <p:cNvSpPr>
            <a:spLocks noChangeArrowheads="1"/>
          </p:cNvSpPr>
          <p:nvPr/>
        </p:nvSpPr>
        <p:spPr bwMode="auto">
          <a:xfrm>
            <a:off x="4044950" y="3287714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93" name="Oval 13"/>
          <p:cNvSpPr>
            <a:spLocks noChangeArrowheads="1"/>
          </p:cNvSpPr>
          <p:nvPr/>
        </p:nvSpPr>
        <p:spPr bwMode="auto">
          <a:xfrm>
            <a:off x="3200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94" name="Oval 14"/>
          <p:cNvSpPr>
            <a:spLocks noChangeArrowheads="1"/>
          </p:cNvSpPr>
          <p:nvPr/>
        </p:nvSpPr>
        <p:spPr bwMode="auto">
          <a:xfrm>
            <a:off x="4887914" y="1600200"/>
            <a:ext cx="141287" cy="141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95" name="Oval 15"/>
          <p:cNvSpPr>
            <a:spLocks noChangeArrowheads="1"/>
          </p:cNvSpPr>
          <p:nvPr/>
        </p:nvSpPr>
        <p:spPr bwMode="auto">
          <a:xfrm>
            <a:off x="4887914" y="3287714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96" name="Oval 16"/>
          <p:cNvSpPr>
            <a:spLocks noChangeArrowheads="1"/>
          </p:cNvSpPr>
          <p:nvPr/>
        </p:nvSpPr>
        <p:spPr bwMode="auto">
          <a:xfrm>
            <a:off x="3200400" y="3287714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97" name="Oval 17"/>
          <p:cNvSpPr>
            <a:spLocks noChangeArrowheads="1"/>
          </p:cNvSpPr>
          <p:nvPr/>
        </p:nvSpPr>
        <p:spPr bwMode="auto">
          <a:xfrm>
            <a:off x="3200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98" name="Line 18"/>
          <p:cNvSpPr>
            <a:spLocks noChangeShapeType="1"/>
          </p:cNvSpPr>
          <p:nvPr/>
        </p:nvSpPr>
        <p:spPr bwMode="auto">
          <a:xfrm>
            <a:off x="3276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699" name="Line 19"/>
          <p:cNvSpPr>
            <a:spLocks noChangeShapeType="1"/>
          </p:cNvSpPr>
          <p:nvPr/>
        </p:nvSpPr>
        <p:spPr bwMode="auto">
          <a:xfrm>
            <a:off x="3276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700" name="Line 20"/>
          <p:cNvSpPr>
            <a:spLocks noChangeShapeType="1"/>
          </p:cNvSpPr>
          <p:nvPr/>
        </p:nvSpPr>
        <p:spPr bwMode="auto">
          <a:xfrm>
            <a:off x="3276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701" name="Line 21"/>
          <p:cNvSpPr>
            <a:spLocks noChangeShapeType="1"/>
          </p:cNvSpPr>
          <p:nvPr/>
        </p:nvSpPr>
        <p:spPr bwMode="auto">
          <a:xfrm flipH="1">
            <a:off x="3276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702" name="Freeform 22"/>
          <p:cNvSpPr/>
          <p:nvPr/>
        </p:nvSpPr>
        <p:spPr bwMode="auto">
          <a:xfrm flipH="1">
            <a:off x="3048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23"/>
          <p:cNvGrpSpPr/>
          <p:nvPr/>
        </p:nvGrpSpPr>
        <p:grpSpPr bwMode="auto">
          <a:xfrm>
            <a:off x="7010400" y="1133476"/>
            <a:ext cx="2541588" cy="3362325"/>
            <a:chOff x="3595" y="714"/>
            <a:chExt cx="1601" cy="2118"/>
          </a:xfrm>
        </p:grpSpPr>
        <p:pic>
          <p:nvPicPr>
            <p:cNvPr id="71710" name="Picture 24" descr="tiger_I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00" y="714"/>
              <a:ext cx="1596" cy="2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11" name="Rectangle 25"/>
            <p:cNvSpPr>
              <a:spLocks noChangeArrowheads="1"/>
            </p:cNvSpPr>
            <p:nvPr/>
          </p:nvSpPr>
          <p:spPr bwMode="auto">
            <a:xfrm>
              <a:off x="3595" y="714"/>
              <a:ext cx="1584" cy="21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12" name="Freeform 26"/>
            <p:cNvSpPr/>
            <p:nvPr/>
          </p:nvSpPr>
          <p:spPr bwMode="auto">
            <a:xfrm>
              <a:off x="3749" y="806"/>
              <a:ext cx="919" cy="1863"/>
            </a:xfrm>
            <a:custGeom>
              <a:avLst/>
              <a:gdLst>
                <a:gd name="T0" fmla="*/ 6 w 919"/>
                <a:gd name="T1" fmla="*/ 0 h 1863"/>
                <a:gd name="T2" fmla="*/ 128 w 919"/>
                <a:gd name="T3" fmla="*/ 58 h 1863"/>
                <a:gd name="T4" fmla="*/ 235 w 919"/>
                <a:gd name="T5" fmla="*/ 85 h 1863"/>
                <a:gd name="T6" fmla="*/ 314 w 919"/>
                <a:gd name="T7" fmla="*/ 175 h 1863"/>
                <a:gd name="T8" fmla="*/ 325 w 919"/>
                <a:gd name="T9" fmla="*/ 191 h 1863"/>
                <a:gd name="T10" fmla="*/ 335 w 919"/>
                <a:gd name="T11" fmla="*/ 207 h 1863"/>
                <a:gd name="T12" fmla="*/ 346 w 919"/>
                <a:gd name="T13" fmla="*/ 223 h 1863"/>
                <a:gd name="T14" fmla="*/ 309 w 919"/>
                <a:gd name="T15" fmla="*/ 536 h 1863"/>
                <a:gd name="T16" fmla="*/ 288 w 919"/>
                <a:gd name="T17" fmla="*/ 584 h 1863"/>
                <a:gd name="T18" fmla="*/ 266 w 919"/>
                <a:gd name="T19" fmla="*/ 616 h 1863"/>
                <a:gd name="T20" fmla="*/ 224 w 919"/>
                <a:gd name="T21" fmla="*/ 711 h 1863"/>
                <a:gd name="T22" fmla="*/ 219 w 919"/>
                <a:gd name="T23" fmla="*/ 918 h 1863"/>
                <a:gd name="T24" fmla="*/ 245 w 919"/>
                <a:gd name="T25" fmla="*/ 966 h 1863"/>
                <a:gd name="T26" fmla="*/ 288 w 919"/>
                <a:gd name="T27" fmla="*/ 1062 h 1863"/>
                <a:gd name="T28" fmla="*/ 282 w 919"/>
                <a:gd name="T29" fmla="*/ 1194 h 1863"/>
                <a:gd name="T30" fmla="*/ 203 w 919"/>
                <a:gd name="T31" fmla="*/ 1232 h 1863"/>
                <a:gd name="T32" fmla="*/ 187 w 919"/>
                <a:gd name="T33" fmla="*/ 1264 h 1863"/>
                <a:gd name="T34" fmla="*/ 245 w 919"/>
                <a:gd name="T35" fmla="*/ 1279 h 1863"/>
                <a:gd name="T36" fmla="*/ 404 w 919"/>
                <a:gd name="T37" fmla="*/ 1274 h 1863"/>
                <a:gd name="T38" fmla="*/ 426 w 919"/>
                <a:gd name="T39" fmla="*/ 1242 h 1863"/>
                <a:gd name="T40" fmla="*/ 415 w 919"/>
                <a:gd name="T41" fmla="*/ 1051 h 1863"/>
                <a:gd name="T42" fmla="*/ 458 w 919"/>
                <a:gd name="T43" fmla="*/ 1072 h 1863"/>
                <a:gd name="T44" fmla="*/ 489 w 919"/>
                <a:gd name="T45" fmla="*/ 1152 h 1863"/>
                <a:gd name="T46" fmla="*/ 532 w 919"/>
                <a:gd name="T47" fmla="*/ 1189 h 1863"/>
                <a:gd name="T48" fmla="*/ 558 w 919"/>
                <a:gd name="T49" fmla="*/ 1237 h 1863"/>
                <a:gd name="T50" fmla="*/ 558 w 919"/>
                <a:gd name="T51" fmla="*/ 1237 h 1863"/>
                <a:gd name="T52" fmla="*/ 574 w 919"/>
                <a:gd name="T53" fmla="*/ 1301 h 1863"/>
                <a:gd name="T54" fmla="*/ 590 w 919"/>
                <a:gd name="T55" fmla="*/ 1423 h 1863"/>
                <a:gd name="T56" fmla="*/ 601 w 919"/>
                <a:gd name="T57" fmla="*/ 1455 h 1863"/>
                <a:gd name="T58" fmla="*/ 622 w 919"/>
                <a:gd name="T59" fmla="*/ 1486 h 1863"/>
                <a:gd name="T60" fmla="*/ 654 w 919"/>
                <a:gd name="T61" fmla="*/ 1550 h 1863"/>
                <a:gd name="T62" fmla="*/ 686 w 919"/>
                <a:gd name="T63" fmla="*/ 1614 h 1863"/>
                <a:gd name="T64" fmla="*/ 712 w 919"/>
                <a:gd name="T65" fmla="*/ 1662 h 1863"/>
                <a:gd name="T66" fmla="*/ 723 w 919"/>
                <a:gd name="T67" fmla="*/ 1678 h 1863"/>
                <a:gd name="T68" fmla="*/ 760 w 919"/>
                <a:gd name="T69" fmla="*/ 1741 h 1863"/>
                <a:gd name="T70" fmla="*/ 882 w 919"/>
                <a:gd name="T71" fmla="*/ 1863 h 1863"/>
                <a:gd name="T72" fmla="*/ 909 w 919"/>
                <a:gd name="T73" fmla="*/ 1752 h 186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19"/>
                <a:gd name="T112" fmla="*/ 0 h 1863"/>
                <a:gd name="T113" fmla="*/ 919 w 919"/>
                <a:gd name="T114" fmla="*/ 1863 h 186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19" h="1863">
                  <a:moveTo>
                    <a:pt x="6" y="0"/>
                  </a:moveTo>
                  <a:cubicBezTo>
                    <a:pt x="34" y="74"/>
                    <a:pt x="0" y="52"/>
                    <a:pt x="128" y="58"/>
                  </a:cubicBezTo>
                  <a:cubicBezTo>
                    <a:pt x="167" y="63"/>
                    <a:pt x="199" y="74"/>
                    <a:pt x="235" y="85"/>
                  </a:cubicBezTo>
                  <a:cubicBezTo>
                    <a:pt x="268" y="107"/>
                    <a:pt x="292" y="142"/>
                    <a:pt x="314" y="175"/>
                  </a:cubicBezTo>
                  <a:cubicBezTo>
                    <a:pt x="318" y="180"/>
                    <a:pt x="321" y="186"/>
                    <a:pt x="325" y="191"/>
                  </a:cubicBezTo>
                  <a:cubicBezTo>
                    <a:pt x="328" y="196"/>
                    <a:pt x="332" y="202"/>
                    <a:pt x="335" y="207"/>
                  </a:cubicBezTo>
                  <a:cubicBezTo>
                    <a:pt x="339" y="212"/>
                    <a:pt x="346" y="223"/>
                    <a:pt x="346" y="223"/>
                  </a:cubicBezTo>
                  <a:cubicBezTo>
                    <a:pt x="380" y="331"/>
                    <a:pt x="371" y="445"/>
                    <a:pt x="309" y="536"/>
                  </a:cubicBezTo>
                  <a:cubicBezTo>
                    <a:pt x="304" y="552"/>
                    <a:pt x="296" y="570"/>
                    <a:pt x="288" y="584"/>
                  </a:cubicBezTo>
                  <a:cubicBezTo>
                    <a:pt x="282" y="595"/>
                    <a:pt x="266" y="616"/>
                    <a:pt x="266" y="616"/>
                  </a:cubicBezTo>
                  <a:cubicBezTo>
                    <a:pt x="256" y="649"/>
                    <a:pt x="235" y="677"/>
                    <a:pt x="224" y="711"/>
                  </a:cubicBezTo>
                  <a:cubicBezTo>
                    <a:pt x="218" y="787"/>
                    <a:pt x="212" y="839"/>
                    <a:pt x="219" y="918"/>
                  </a:cubicBezTo>
                  <a:cubicBezTo>
                    <a:pt x="221" y="943"/>
                    <a:pt x="236" y="937"/>
                    <a:pt x="245" y="966"/>
                  </a:cubicBezTo>
                  <a:cubicBezTo>
                    <a:pt x="255" y="998"/>
                    <a:pt x="269" y="1035"/>
                    <a:pt x="288" y="1062"/>
                  </a:cubicBezTo>
                  <a:cubicBezTo>
                    <a:pt x="299" y="1097"/>
                    <a:pt x="310" y="1167"/>
                    <a:pt x="282" y="1194"/>
                  </a:cubicBezTo>
                  <a:cubicBezTo>
                    <a:pt x="259" y="1217"/>
                    <a:pt x="232" y="1221"/>
                    <a:pt x="203" y="1232"/>
                  </a:cubicBezTo>
                  <a:cubicBezTo>
                    <a:pt x="203" y="1232"/>
                    <a:pt x="182" y="1259"/>
                    <a:pt x="187" y="1264"/>
                  </a:cubicBezTo>
                  <a:cubicBezTo>
                    <a:pt x="193" y="1270"/>
                    <a:pt x="235" y="1277"/>
                    <a:pt x="245" y="1279"/>
                  </a:cubicBezTo>
                  <a:cubicBezTo>
                    <a:pt x="298" y="1277"/>
                    <a:pt x="352" y="1285"/>
                    <a:pt x="404" y="1274"/>
                  </a:cubicBezTo>
                  <a:cubicBezTo>
                    <a:pt x="417" y="1271"/>
                    <a:pt x="426" y="1242"/>
                    <a:pt x="426" y="1242"/>
                  </a:cubicBezTo>
                  <a:cubicBezTo>
                    <a:pt x="434" y="1174"/>
                    <a:pt x="435" y="1117"/>
                    <a:pt x="415" y="1051"/>
                  </a:cubicBezTo>
                  <a:cubicBezTo>
                    <a:pt x="442" y="1042"/>
                    <a:pt x="434" y="1057"/>
                    <a:pt x="458" y="1072"/>
                  </a:cubicBezTo>
                  <a:cubicBezTo>
                    <a:pt x="473" y="1096"/>
                    <a:pt x="474" y="1130"/>
                    <a:pt x="489" y="1152"/>
                  </a:cubicBezTo>
                  <a:cubicBezTo>
                    <a:pt x="500" y="1168"/>
                    <a:pt x="532" y="1189"/>
                    <a:pt x="532" y="1189"/>
                  </a:cubicBezTo>
                  <a:lnTo>
                    <a:pt x="558" y="1237"/>
                  </a:lnTo>
                  <a:cubicBezTo>
                    <a:pt x="558" y="1237"/>
                    <a:pt x="558" y="1237"/>
                    <a:pt x="558" y="1237"/>
                  </a:cubicBezTo>
                  <a:cubicBezTo>
                    <a:pt x="566" y="1259"/>
                    <a:pt x="570" y="1277"/>
                    <a:pt x="574" y="1301"/>
                  </a:cubicBezTo>
                  <a:cubicBezTo>
                    <a:pt x="578" y="1352"/>
                    <a:pt x="577" y="1380"/>
                    <a:pt x="590" y="1423"/>
                  </a:cubicBezTo>
                  <a:cubicBezTo>
                    <a:pt x="593" y="1434"/>
                    <a:pt x="596" y="1445"/>
                    <a:pt x="601" y="1455"/>
                  </a:cubicBezTo>
                  <a:cubicBezTo>
                    <a:pt x="607" y="1466"/>
                    <a:pt x="622" y="1486"/>
                    <a:pt x="622" y="1486"/>
                  </a:cubicBezTo>
                  <a:cubicBezTo>
                    <a:pt x="629" y="1508"/>
                    <a:pt x="641" y="1531"/>
                    <a:pt x="654" y="1550"/>
                  </a:cubicBezTo>
                  <a:cubicBezTo>
                    <a:pt x="661" y="1572"/>
                    <a:pt x="673" y="1595"/>
                    <a:pt x="686" y="1614"/>
                  </a:cubicBezTo>
                  <a:cubicBezTo>
                    <a:pt x="695" y="1642"/>
                    <a:pt x="688" y="1626"/>
                    <a:pt x="712" y="1662"/>
                  </a:cubicBezTo>
                  <a:cubicBezTo>
                    <a:pt x="716" y="1667"/>
                    <a:pt x="723" y="1678"/>
                    <a:pt x="723" y="1678"/>
                  </a:cubicBezTo>
                  <a:cubicBezTo>
                    <a:pt x="730" y="1702"/>
                    <a:pt x="746" y="1720"/>
                    <a:pt x="760" y="1741"/>
                  </a:cubicBezTo>
                  <a:cubicBezTo>
                    <a:pt x="791" y="1788"/>
                    <a:pt x="825" y="1845"/>
                    <a:pt x="882" y="1863"/>
                  </a:cubicBezTo>
                  <a:cubicBezTo>
                    <a:pt x="919" y="1851"/>
                    <a:pt x="909" y="1779"/>
                    <a:pt x="909" y="1752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13" name="Freeform 27"/>
            <p:cNvSpPr/>
            <p:nvPr/>
          </p:nvSpPr>
          <p:spPr bwMode="auto">
            <a:xfrm>
              <a:off x="4580" y="2218"/>
              <a:ext cx="508" cy="457"/>
            </a:xfrm>
            <a:custGeom>
              <a:avLst/>
              <a:gdLst>
                <a:gd name="T0" fmla="*/ 73 w 508"/>
                <a:gd name="T1" fmla="*/ 324 h 457"/>
                <a:gd name="T2" fmla="*/ 41 w 508"/>
                <a:gd name="T3" fmla="*/ 303 h 457"/>
                <a:gd name="T4" fmla="*/ 19 w 508"/>
                <a:gd name="T5" fmla="*/ 271 h 457"/>
                <a:gd name="T6" fmla="*/ 46 w 508"/>
                <a:gd name="T7" fmla="*/ 133 h 457"/>
                <a:gd name="T8" fmla="*/ 110 w 508"/>
                <a:gd name="T9" fmla="*/ 37 h 457"/>
                <a:gd name="T10" fmla="*/ 189 w 508"/>
                <a:gd name="T11" fmla="*/ 0 h 457"/>
                <a:gd name="T12" fmla="*/ 290 w 508"/>
                <a:gd name="T13" fmla="*/ 11 h 457"/>
                <a:gd name="T14" fmla="*/ 322 w 508"/>
                <a:gd name="T15" fmla="*/ 21 h 457"/>
                <a:gd name="T16" fmla="*/ 354 w 508"/>
                <a:gd name="T17" fmla="*/ 43 h 457"/>
                <a:gd name="T18" fmla="*/ 370 w 508"/>
                <a:gd name="T19" fmla="*/ 53 h 457"/>
                <a:gd name="T20" fmla="*/ 444 w 508"/>
                <a:gd name="T21" fmla="*/ 112 h 457"/>
                <a:gd name="T22" fmla="*/ 476 w 508"/>
                <a:gd name="T23" fmla="*/ 133 h 457"/>
                <a:gd name="T24" fmla="*/ 508 w 508"/>
                <a:gd name="T25" fmla="*/ 282 h 457"/>
                <a:gd name="T26" fmla="*/ 503 w 508"/>
                <a:gd name="T27" fmla="*/ 340 h 457"/>
                <a:gd name="T28" fmla="*/ 476 w 508"/>
                <a:gd name="T29" fmla="*/ 367 h 457"/>
                <a:gd name="T30" fmla="*/ 423 w 508"/>
                <a:gd name="T31" fmla="*/ 425 h 457"/>
                <a:gd name="T32" fmla="*/ 370 w 508"/>
                <a:gd name="T33" fmla="*/ 457 h 457"/>
                <a:gd name="T34" fmla="*/ 317 w 508"/>
                <a:gd name="T35" fmla="*/ 451 h 457"/>
                <a:gd name="T36" fmla="*/ 285 w 508"/>
                <a:gd name="T37" fmla="*/ 441 h 457"/>
                <a:gd name="T38" fmla="*/ 269 w 508"/>
                <a:gd name="T39" fmla="*/ 436 h 457"/>
                <a:gd name="T40" fmla="*/ 205 w 508"/>
                <a:gd name="T41" fmla="*/ 404 h 457"/>
                <a:gd name="T42" fmla="*/ 142 w 508"/>
                <a:gd name="T43" fmla="*/ 372 h 457"/>
                <a:gd name="T44" fmla="*/ 73 w 508"/>
                <a:gd name="T45" fmla="*/ 324 h 45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08"/>
                <a:gd name="T70" fmla="*/ 0 h 457"/>
                <a:gd name="T71" fmla="*/ 508 w 508"/>
                <a:gd name="T72" fmla="*/ 457 h 45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08" h="457">
                  <a:moveTo>
                    <a:pt x="73" y="324"/>
                  </a:moveTo>
                  <a:cubicBezTo>
                    <a:pt x="62" y="317"/>
                    <a:pt x="52" y="310"/>
                    <a:pt x="41" y="303"/>
                  </a:cubicBezTo>
                  <a:cubicBezTo>
                    <a:pt x="30" y="296"/>
                    <a:pt x="19" y="271"/>
                    <a:pt x="19" y="271"/>
                  </a:cubicBezTo>
                  <a:cubicBezTo>
                    <a:pt x="4" y="222"/>
                    <a:pt x="0" y="165"/>
                    <a:pt x="46" y="133"/>
                  </a:cubicBezTo>
                  <a:cubicBezTo>
                    <a:pt x="67" y="101"/>
                    <a:pt x="88" y="69"/>
                    <a:pt x="110" y="37"/>
                  </a:cubicBezTo>
                  <a:cubicBezTo>
                    <a:pt x="124" y="16"/>
                    <a:pt x="167" y="7"/>
                    <a:pt x="189" y="0"/>
                  </a:cubicBezTo>
                  <a:cubicBezTo>
                    <a:pt x="242" y="4"/>
                    <a:pt x="250" y="0"/>
                    <a:pt x="290" y="11"/>
                  </a:cubicBezTo>
                  <a:cubicBezTo>
                    <a:pt x="301" y="14"/>
                    <a:pt x="322" y="21"/>
                    <a:pt x="322" y="21"/>
                  </a:cubicBezTo>
                  <a:cubicBezTo>
                    <a:pt x="333" y="28"/>
                    <a:pt x="343" y="36"/>
                    <a:pt x="354" y="43"/>
                  </a:cubicBezTo>
                  <a:cubicBezTo>
                    <a:pt x="359" y="46"/>
                    <a:pt x="370" y="53"/>
                    <a:pt x="370" y="53"/>
                  </a:cubicBezTo>
                  <a:cubicBezTo>
                    <a:pt x="388" y="80"/>
                    <a:pt x="417" y="94"/>
                    <a:pt x="444" y="112"/>
                  </a:cubicBezTo>
                  <a:cubicBezTo>
                    <a:pt x="455" y="119"/>
                    <a:pt x="476" y="133"/>
                    <a:pt x="476" y="133"/>
                  </a:cubicBezTo>
                  <a:cubicBezTo>
                    <a:pt x="486" y="183"/>
                    <a:pt x="497" y="232"/>
                    <a:pt x="508" y="282"/>
                  </a:cubicBezTo>
                  <a:cubicBezTo>
                    <a:pt x="506" y="301"/>
                    <a:pt x="507" y="321"/>
                    <a:pt x="503" y="340"/>
                  </a:cubicBezTo>
                  <a:cubicBezTo>
                    <a:pt x="499" y="357"/>
                    <a:pt x="486" y="357"/>
                    <a:pt x="476" y="367"/>
                  </a:cubicBezTo>
                  <a:cubicBezTo>
                    <a:pt x="457" y="386"/>
                    <a:pt x="446" y="409"/>
                    <a:pt x="423" y="425"/>
                  </a:cubicBezTo>
                  <a:cubicBezTo>
                    <a:pt x="414" y="453"/>
                    <a:pt x="394" y="448"/>
                    <a:pt x="370" y="457"/>
                  </a:cubicBezTo>
                  <a:cubicBezTo>
                    <a:pt x="352" y="455"/>
                    <a:pt x="334" y="454"/>
                    <a:pt x="317" y="451"/>
                  </a:cubicBezTo>
                  <a:cubicBezTo>
                    <a:pt x="306" y="449"/>
                    <a:pt x="296" y="444"/>
                    <a:pt x="285" y="441"/>
                  </a:cubicBezTo>
                  <a:cubicBezTo>
                    <a:pt x="280" y="439"/>
                    <a:pt x="269" y="436"/>
                    <a:pt x="269" y="436"/>
                  </a:cubicBezTo>
                  <a:cubicBezTo>
                    <a:pt x="250" y="423"/>
                    <a:pt x="227" y="411"/>
                    <a:pt x="205" y="404"/>
                  </a:cubicBezTo>
                  <a:cubicBezTo>
                    <a:pt x="186" y="391"/>
                    <a:pt x="164" y="379"/>
                    <a:pt x="142" y="372"/>
                  </a:cubicBezTo>
                  <a:cubicBezTo>
                    <a:pt x="104" y="346"/>
                    <a:pt x="103" y="362"/>
                    <a:pt x="73" y="324"/>
                  </a:cubicBezTo>
                  <a:close/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14" name="Freeform 28"/>
            <p:cNvSpPr/>
            <p:nvPr/>
          </p:nvSpPr>
          <p:spPr bwMode="auto">
            <a:xfrm>
              <a:off x="3761" y="779"/>
              <a:ext cx="1093" cy="1439"/>
            </a:xfrm>
            <a:custGeom>
              <a:avLst/>
              <a:gdLst>
                <a:gd name="T0" fmla="*/ 0 w 1093"/>
                <a:gd name="T1" fmla="*/ 0 h 1439"/>
                <a:gd name="T2" fmla="*/ 185 w 1093"/>
                <a:gd name="T3" fmla="*/ 22 h 1439"/>
                <a:gd name="T4" fmla="*/ 270 w 1093"/>
                <a:gd name="T5" fmla="*/ 53 h 1439"/>
                <a:gd name="T6" fmla="*/ 318 w 1093"/>
                <a:gd name="T7" fmla="*/ 69 h 1439"/>
                <a:gd name="T8" fmla="*/ 350 w 1093"/>
                <a:gd name="T9" fmla="*/ 91 h 1439"/>
                <a:gd name="T10" fmla="*/ 387 w 1093"/>
                <a:gd name="T11" fmla="*/ 133 h 1439"/>
                <a:gd name="T12" fmla="*/ 424 w 1093"/>
                <a:gd name="T13" fmla="*/ 213 h 1439"/>
                <a:gd name="T14" fmla="*/ 451 w 1093"/>
                <a:gd name="T15" fmla="*/ 340 h 1439"/>
                <a:gd name="T16" fmla="*/ 461 w 1093"/>
                <a:gd name="T17" fmla="*/ 372 h 1439"/>
                <a:gd name="T18" fmla="*/ 499 w 1093"/>
                <a:gd name="T19" fmla="*/ 383 h 1439"/>
                <a:gd name="T20" fmla="*/ 584 w 1093"/>
                <a:gd name="T21" fmla="*/ 377 h 1439"/>
                <a:gd name="T22" fmla="*/ 626 w 1093"/>
                <a:gd name="T23" fmla="*/ 409 h 1439"/>
                <a:gd name="T24" fmla="*/ 716 w 1093"/>
                <a:gd name="T25" fmla="*/ 515 h 1439"/>
                <a:gd name="T26" fmla="*/ 764 w 1093"/>
                <a:gd name="T27" fmla="*/ 579 h 1439"/>
                <a:gd name="T28" fmla="*/ 785 w 1093"/>
                <a:gd name="T29" fmla="*/ 606 h 1439"/>
                <a:gd name="T30" fmla="*/ 817 w 1093"/>
                <a:gd name="T31" fmla="*/ 685 h 1439"/>
                <a:gd name="T32" fmla="*/ 833 w 1093"/>
                <a:gd name="T33" fmla="*/ 733 h 1439"/>
                <a:gd name="T34" fmla="*/ 838 w 1093"/>
                <a:gd name="T35" fmla="*/ 749 h 1439"/>
                <a:gd name="T36" fmla="*/ 870 w 1093"/>
                <a:gd name="T37" fmla="*/ 945 h 1439"/>
                <a:gd name="T38" fmla="*/ 929 w 1093"/>
                <a:gd name="T39" fmla="*/ 993 h 1439"/>
                <a:gd name="T40" fmla="*/ 939 w 1093"/>
                <a:gd name="T41" fmla="*/ 1009 h 1439"/>
                <a:gd name="T42" fmla="*/ 955 w 1093"/>
                <a:gd name="T43" fmla="*/ 1020 h 1439"/>
                <a:gd name="T44" fmla="*/ 977 w 1093"/>
                <a:gd name="T45" fmla="*/ 1041 h 1439"/>
                <a:gd name="T46" fmla="*/ 987 w 1093"/>
                <a:gd name="T47" fmla="*/ 1057 h 1439"/>
                <a:gd name="T48" fmla="*/ 1040 w 1093"/>
                <a:gd name="T49" fmla="*/ 1062 h 1439"/>
                <a:gd name="T50" fmla="*/ 1046 w 1093"/>
                <a:gd name="T51" fmla="*/ 1227 h 1439"/>
                <a:gd name="T52" fmla="*/ 1072 w 1093"/>
                <a:gd name="T53" fmla="*/ 1275 h 1439"/>
                <a:gd name="T54" fmla="*/ 1093 w 1093"/>
                <a:gd name="T55" fmla="*/ 1439 h 143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93"/>
                <a:gd name="T85" fmla="*/ 0 h 1439"/>
                <a:gd name="T86" fmla="*/ 1093 w 1093"/>
                <a:gd name="T87" fmla="*/ 1439 h 143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93" h="1439">
                  <a:moveTo>
                    <a:pt x="0" y="0"/>
                  </a:moveTo>
                  <a:cubicBezTo>
                    <a:pt x="60" y="17"/>
                    <a:pt x="123" y="18"/>
                    <a:pt x="185" y="22"/>
                  </a:cubicBezTo>
                  <a:cubicBezTo>
                    <a:pt x="216" y="29"/>
                    <a:pt x="242" y="39"/>
                    <a:pt x="270" y="53"/>
                  </a:cubicBezTo>
                  <a:cubicBezTo>
                    <a:pt x="285" y="61"/>
                    <a:pt x="318" y="69"/>
                    <a:pt x="318" y="69"/>
                  </a:cubicBezTo>
                  <a:cubicBezTo>
                    <a:pt x="329" y="76"/>
                    <a:pt x="339" y="84"/>
                    <a:pt x="350" y="91"/>
                  </a:cubicBezTo>
                  <a:cubicBezTo>
                    <a:pt x="365" y="102"/>
                    <a:pt x="372" y="122"/>
                    <a:pt x="387" y="133"/>
                  </a:cubicBezTo>
                  <a:cubicBezTo>
                    <a:pt x="395" y="159"/>
                    <a:pt x="409" y="189"/>
                    <a:pt x="424" y="213"/>
                  </a:cubicBezTo>
                  <a:cubicBezTo>
                    <a:pt x="432" y="256"/>
                    <a:pt x="438" y="298"/>
                    <a:pt x="451" y="340"/>
                  </a:cubicBezTo>
                  <a:cubicBezTo>
                    <a:pt x="454" y="351"/>
                    <a:pt x="450" y="369"/>
                    <a:pt x="461" y="372"/>
                  </a:cubicBezTo>
                  <a:cubicBezTo>
                    <a:pt x="484" y="379"/>
                    <a:pt x="472" y="376"/>
                    <a:pt x="499" y="383"/>
                  </a:cubicBezTo>
                  <a:cubicBezTo>
                    <a:pt x="535" y="377"/>
                    <a:pt x="548" y="371"/>
                    <a:pt x="584" y="377"/>
                  </a:cubicBezTo>
                  <a:cubicBezTo>
                    <a:pt x="604" y="385"/>
                    <a:pt x="608" y="398"/>
                    <a:pt x="626" y="409"/>
                  </a:cubicBezTo>
                  <a:cubicBezTo>
                    <a:pt x="654" y="449"/>
                    <a:pt x="671" y="487"/>
                    <a:pt x="716" y="515"/>
                  </a:cubicBezTo>
                  <a:cubicBezTo>
                    <a:pt x="732" y="539"/>
                    <a:pt x="744" y="559"/>
                    <a:pt x="764" y="579"/>
                  </a:cubicBezTo>
                  <a:cubicBezTo>
                    <a:pt x="776" y="617"/>
                    <a:pt x="759" y="574"/>
                    <a:pt x="785" y="606"/>
                  </a:cubicBezTo>
                  <a:cubicBezTo>
                    <a:pt x="802" y="626"/>
                    <a:pt x="808" y="661"/>
                    <a:pt x="817" y="685"/>
                  </a:cubicBezTo>
                  <a:cubicBezTo>
                    <a:pt x="827" y="711"/>
                    <a:pt x="821" y="696"/>
                    <a:pt x="833" y="733"/>
                  </a:cubicBezTo>
                  <a:cubicBezTo>
                    <a:pt x="835" y="738"/>
                    <a:pt x="838" y="749"/>
                    <a:pt x="838" y="749"/>
                  </a:cubicBezTo>
                  <a:cubicBezTo>
                    <a:pt x="845" y="801"/>
                    <a:pt x="829" y="920"/>
                    <a:pt x="870" y="945"/>
                  </a:cubicBezTo>
                  <a:cubicBezTo>
                    <a:pt x="884" y="965"/>
                    <a:pt x="908" y="980"/>
                    <a:pt x="929" y="993"/>
                  </a:cubicBezTo>
                  <a:cubicBezTo>
                    <a:pt x="932" y="998"/>
                    <a:pt x="935" y="1004"/>
                    <a:pt x="939" y="1009"/>
                  </a:cubicBezTo>
                  <a:cubicBezTo>
                    <a:pt x="943" y="1014"/>
                    <a:pt x="951" y="1015"/>
                    <a:pt x="955" y="1020"/>
                  </a:cubicBezTo>
                  <a:cubicBezTo>
                    <a:pt x="975" y="1045"/>
                    <a:pt x="943" y="1030"/>
                    <a:pt x="977" y="1041"/>
                  </a:cubicBezTo>
                  <a:cubicBezTo>
                    <a:pt x="980" y="1046"/>
                    <a:pt x="981" y="1055"/>
                    <a:pt x="987" y="1057"/>
                  </a:cubicBezTo>
                  <a:cubicBezTo>
                    <a:pt x="1004" y="1063"/>
                    <a:pt x="1034" y="1045"/>
                    <a:pt x="1040" y="1062"/>
                  </a:cubicBezTo>
                  <a:cubicBezTo>
                    <a:pt x="1058" y="1114"/>
                    <a:pt x="1043" y="1172"/>
                    <a:pt x="1046" y="1227"/>
                  </a:cubicBezTo>
                  <a:cubicBezTo>
                    <a:pt x="1047" y="1245"/>
                    <a:pt x="1072" y="1275"/>
                    <a:pt x="1072" y="1275"/>
                  </a:cubicBezTo>
                  <a:cubicBezTo>
                    <a:pt x="1091" y="1337"/>
                    <a:pt x="1093" y="1370"/>
                    <a:pt x="1093" y="1439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15" name="Freeform 29"/>
            <p:cNvSpPr/>
            <p:nvPr/>
          </p:nvSpPr>
          <p:spPr bwMode="auto">
            <a:xfrm>
              <a:off x="4854" y="1873"/>
              <a:ext cx="330" cy="303"/>
            </a:xfrm>
            <a:custGeom>
              <a:avLst/>
              <a:gdLst>
                <a:gd name="T0" fmla="*/ 0 w 330"/>
                <a:gd name="T1" fmla="*/ 271 h 303"/>
                <a:gd name="T2" fmla="*/ 91 w 330"/>
                <a:gd name="T3" fmla="*/ 250 h 303"/>
                <a:gd name="T4" fmla="*/ 112 w 330"/>
                <a:gd name="T5" fmla="*/ 202 h 303"/>
                <a:gd name="T6" fmla="*/ 160 w 330"/>
                <a:gd name="T7" fmla="*/ 0 h 303"/>
                <a:gd name="T8" fmla="*/ 191 w 330"/>
                <a:gd name="T9" fmla="*/ 58 h 303"/>
                <a:gd name="T10" fmla="*/ 245 w 330"/>
                <a:gd name="T11" fmla="*/ 228 h 303"/>
                <a:gd name="T12" fmla="*/ 287 w 330"/>
                <a:gd name="T13" fmla="*/ 266 h 303"/>
                <a:gd name="T14" fmla="*/ 298 w 330"/>
                <a:gd name="T15" fmla="*/ 281 h 303"/>
                <a:gd name="T16" fmla="*/ 330 w 330"/>
                <a:gd name="T17" fmla="*/ 303 h 30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0"/>
                <a:gd name="T28" fmla="*/ 0 h 303"/>
                <a:gd name="T29" fmla="*/ 330 w 330"/>
                <a:gd name="T30" fmla="*/ 303 h 30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0" h="303">
                  <a:moveTo>
                    <a:pt x="0" y="271"/>
                  </a:moveTo>
                  <a:cubicBezTo>
                    <a:pt x="31" y="264"/>
                    <a:pt x="63" y="267"/>
                    <a:pt x="91" y="250"/>
                  </a:cubicBezTo>
                  <a:cubicBezTo>
                    <a:pt x="101" y="234"/>
                    <a:pt x="106" y="220"/>
                    <a:pt x="112" y="202"/>
                  </a:cubicBezTo>
                  <a:cubicBezTo>
                    <a:pt x="106" y="131"/>
                    <a:pt x="77" y="26"/>
                    <a:pt x="160" y="0"/>
                  </a:cubicBezTo>
                  <a:cubicBezTo>
                    <a:pt x="182" y="15"/>
                    <a:pt x="182" y="34"/>
                    <a:pt x="191" y="58"/>
                  </a:cubicBezTo>
                  <a:cubicBezTo>
                    <a:pt x="212" y="113"/>
                    <a:pt x="219" y="176"/>
                    <a:pt x="245" y="228"/>
                  </a:cubicBezTo>
                  <a:cubicBezTo>
                    <a:pt x="257" y="251"/>
                    <a:pt x="260" y="248"/>
                    <a:pt x="287" y="266"/>
                  </a:cubicBezTo>
                  <a:cubicBezTo>
                    <a:pt x="292" y="270"/>
                    <a:pt x="293" y="277"/>
                    <a:pt x="298" y="281"/>
                  </a:cubicBezTo>
                  <a:cubicBezTo>
                    <a:pt x="308" y="289"/>
                    <a:pt x="330" y="303"/>
                    <a:pt x="330" y="303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16" name="Freeform 30"/>
            <p:cNvSpPr/>
            <p:nvPr/>
          </p:nvSpPr>
          <p:spPr bwMode="auto">
            <a:xfrm>
              <a:off x="3617" y="2009"/>
              <a:ext cx="319" cy="751"/>
            </a:xfrm>
            <a:custGeom>
              <a:avLst/>
              <a:gdLst>
                <a:gd name="T0" fmla="*/ 0 w 319"/>
                <a:gd name="T1" fmla="*/ 751 h 751"/>
                <a:gd name="T2" fmla="*/ 64 w 319"/>
                <a:gd name="T3" fmla="*/ 719 h 751"/>
                <a:gd name="T4" fmla="*/ 80 w 319"/>
                <a:gd name="T5" fmla="*/ 708 h 751"/>
                <a:gd name="T6" fmla="*/ 96 w 319"/>
                <a:gd name="T7" fmla="*/ 676 h 751"/>
                <a:gd name="T8" fmla="*/ 106 w 319"/>
                <a:gd name="T9" fmla="*/ 645 h 751"/>
                <a:gd name="T10" fmla="*/ 106 w 319"/>
                <a:gd name="T11" fmla="*/ 347 h 751"/>
                <a:gd name="T12" fmla="*/ 128 w 319"/>
                <a:gd name="T13" fmla="*/ 209 h 751"/>
                <a:gd name="T14" fmla="*/ 154 w 319"/>
                <a:gd name="T15" fmla="*/ 114 h 751"/>
                <a:gd name="T16" fmla="*/ 149 w 319"/>
                <a:gd name="T17" fmla="*/ 18 h 751"/>
                <a:gd name="T18" fmla="*/ 144 w 319"/>
                <a:gd name="T19" fmla="*/ 2 h 751"/>
                <a:gd name="T20" fmla="*/ 186 w 319"/>
                <a:gd name="T21" fmla="*/ 39 h 751"/>
                <a:gd name="T22" fmla="*/ 319 w 319"/>
                <a:gd name="T23" fmla="*/ 82 h 75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19"/>
                <a:gd name="T37" fmla="*/ 0 h 751"/>
                <a:gd name="T38" fmla="*/ 319 w 319"/>
                <a:gd name="T39" fmla="*/ 751 h 75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19" h="751">
                  <a:moveTo>
                    <a:pt x="0" y="751"/>
                  </a:moveTo>
                  <a:cubicBezTo>
                    <a:pt x="26" y="741"/>
                    <a:pt x="39" y="736"/>
                    <a:pt x="64" y="719"/>
                  </a:cubicBezTo>
                  <a:cubicBezTo>
                    <a:pt x="69" y="715"/>
                    <a:pt x="80" y="708"/>
                    <a:pt x="80" y="708"/>
                  </a:cubicBezTo>
                  <a:cubicBezTo>
                    <a:pt x="91" y="690"/>
                    <a:pt x="89" y="695"/>
                    <a:pt x="96" y="676"/>
                  </a:cubicBezTo>
                  <a:cubicBezTo>
                    <a:pt x="99" y="666"/>
                    <a:pt x="106" y="645"/>
                    <a:pt x="106" y="645"/>
                  </a:cubicBezTo>
                  <a:cubicBezTo>
                    <a:pt x="120" y="459"/>
                    <a:pt x="106" y="682"/>
                    <a:pt x="106" y="347"/>
                  </a:cubicBezTo>
                  <a:cubicBezTo>
                    <a:pt x="106" y="287"/>
                    <a:pt x="99" y="252"/>
                    <a:pt x="128" y="209"/>
                  </a:cubicBezTo>
                  <a:cubicBezTo>
                    <a:pt x="138" y="177"/>
                    <a:pt x="149" y="147"/>
                    <a:pt x="154" y="114"/>
                  </a:cubicBezTo>
                  <a:cubicBezTo>
                    <a:pt x="152" y="82"/>
                    <a:pt x="152" y="50"/>
                    <a:pt x="149" y="18"/>
                  </a:cubicBezTo>
                  <a:cubicBezTo>
                    <a:pt x="149" y="12"/>
                    <a:pt x="139" y="4"/>
                    <a:pt x="144" y="2"/>
                  </a:cubicBezTo>
                  <a:cubicBezTo>
                    <a:pt x="148" y="0"/>
                    <a:pt x="181" y="36"/>
                    <a:pt x="186" y="39"/>
                  </a:cubicBezTo>
                  <a:cubicBezTo>
                    <a:pt x="201" y="87"/>
                    <a:pt x="281" y="82"/>
                    <a:pt x="319" y="82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17" name="Freeform 31"/>
            <p:cNvSpPr/>
            <p:nvPr/>
          </p:nvSpPr>
          <p:spPr bwMode="auto">
            <a:xfrm>
              <a:off x="4599" y="1284"/>
              <a:ext cx="569" cy="223"/>
            </a:xfrm>
            <a:custGeom>
              <a:avLst/>
              <a:gdLst>
                <a:gd name="T0" fmla="*/ 0 w 569"/>
                <a:gd name="T1" fmla="*/ 223 h 223"/>
                <a:gd name="T2" fmla="*/ 165 w 569"/>
                <a:gd name="T3" fmla="*/ 217 h 223"/>
                <a:gd name="T4" fmla="*/ 292 w 569"/>
                <a:gd name="T5" fmla="*/ 170 h 223"/>
                <a:gd name="T6" fmla="*/ 372 w 569"/>
                <a:gd name="T7" fmla="*/ 138 h 223"/>
                <a:gd name="T8" fmla="*/ 420 w 569"/>
                <a:gd name="T9" fmla="*/ 122 h 223"/>
                <a:gd name="T10" fmla="*/ 436 w 569"/>
                <a:gd name="T11" fmla="*/ 106 h 223"/>
                <a:gd name="T12" fmla="*/ 452 w 569"/>
                <a:gd name="T13" fmla="*/ 101 h 223"/>
                <a:gd name="T14" fmla="*/ 462 w 569"/>
                <a:gd name="T15" fmla="*/ 85 h 223"/>
                <a:gd name="T16" fmla="*/ 542 w 569"/>
                <a:gd name="T17" fmla="*/ 37 h 223"/>
                <a:gd name="T18" fmla="*/ 569 w 569"/>
                <a:gd name="T19" fmla="*/ 0 h 2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9"/>
                <a:gd name="T31" fmla="*/ 0 h 223"/>
                <a:gd name="T32" fmla="*/ 569 w 569"/>
                <a:gd name="T33" fmla="*/ 223 h 2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9" h="223">
                  <a:moveTo>
                    <a:pt x="0" y="223"/>
                  </a:moveTo>
                  <a:cubicBezTo>
                    <a:pt x="55" y="221"/>
                    <a:pt x="110" y="221"/>
                    <a:pt x="165" y="217"/>
                  </a:cubicBezTo>
                  <a:cubicBezTo>
                    <a:pt x="197" y="214"/>
                    <a:pt x="259" y="181"/>
                    <a:pt x="292" y="170"/>
                  </a:cubicBezTo>
                  <a:cubicBezTo>
                    <a:pt x="321" y="161"/>
                    <a:pt x="346" y="151"/>
                    <a:pt x="372" y="138"/>
                  </a:cubicBezTo>
                  <a:cubicBezTo>
                    <a:pt x="387" y="130"/>
                    <a:pt x="420" y="122"/>
                    <a:pt x="420" y="122"/>
                  </a:cubicBezTo>
                  <a:cubicBezTo>
                    <a:pt x="425" y="117"/>
                    <a:pt x="430" y="110"/>
                    <a:pt x="436" y="106"/>
                  </a:cubicBezTo>
                  <a:cubicBezTo>
                    <a:pt x="441" y="103"/>
                    <a:pt x="448" y="105"/>
                    <a:pt x="452" y="101"/>
                  </a:cubicBezTo>
                  <a:cubicBezTo>
                    <a:pt x="457" y="97"/>
                    <a:pt x="457" y="89"/>
                    <a:pt x="462" y="85"/>
                  </a:cubicBezTo>
                  <a:cubicBezTo>
                    <a:pt x="483" y="66"/>
                    <a:pt x="514" y="46"/>
                    <a:pt x="542" y="37"/>
                  </a:cubicBezTo>
                  <a:cubicBezTo>
                    <a:pt x="564" y="3"/>
                    <a:pt x="553" y="13"/>
                    <a:pt x="569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18" name="Freeform 32"/>
            <p:cNvSpPr/>
            <p:nvPr/>
          </p:nvSpPr>
          <p:spPr bwMode="auto">
            <a:xfrm>
              <a:off x="3654" y="1560"/>
              <a:ext cx="308" cy="440"/>
            </a:xfrm>
            <a:custGeom>
              <a:avLst/>
              <a:gdLst>
                <a:gd name="T0" fmla="*/ 107 w 308"/>
                <a:gd name="T1" fmla="*/ 440 h 440"/>
                <a:gd name="T2" fmla="*/ 64 w 308"/>
                <a:gd name="T3" fmla="*/ 313 h 440"/>
                <a:gd name="T4" fmla="*/ 59 w 308"/>
                <a:gd name="T5" fmla="*/ 329 h 440"/>
                <a:gd name="T6" fmla="*/ 53 w 308"/>
                <a:gd name="T7" fmla="*/ 356 h 440"/>
                <a:gd name="T8" fmla="*/ 43 w 308"/>
                <a:gd name="T9" fmla="*/ 324 h 440"/>
                <a:gd name="T10" fmla="*/ 16 w 308"/>
                <a:gd name="T11" fmla="*/ 276 h 440"/>
                <a:gd name="T12" fmla="*/ 11 w 308"/>
                <a:gd name="T13" fmla="*/ 239 h 440"/>
                <a:gd name="T14" fmla="*/ 0 w 308"/>
                <a:gd name="T15" fmla="*/ 180 h 440"/>
                <a:gd name="T16" fmla="*/ 38 w 308"/>
                <a:gd name="T17" fmla="*/ 133 h 440"/>
                <a:gd name="T18" fmla="*/ 69 w 308"/>
                <a:gd name="T19" fmla="*/ 111 h 440"/>
                <a:gd name="T20" fmla="*/ 101 w 308"/>
                <a:gd name="T21" fmla="*/ 101 h 440"/>
                <a:gd name="T22" fmla="*/ 213 w 308"/>
                <a:gd name="T23" fmla="*/ 64 h 440"/>
                <a:gd name="T24" fmla="*/ 276 w 308"/>
                <a:gd name="T25" fmla="*/ 26 h 440"/>
                <a:gd name="T26" fmla="*/ 308 w 308"/>
                <a:gd name="T27" fmla="*/ 0 h 4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08"/>
                <a:gd name="T43" fmla="*/ 0 h 440"/>
                <a:gd name="T44" fmla="*/ 308 w 308"/>
                <a:gd name="T45" fmla="*/ 440 h 4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08" h="440">
                  <a:moveTo>
                    <a:pt x="107" y="440"/>
                  </a:moveTo>
                  <a:cubicBezTo>
                    <a:pt x="90" y="397"/>
                    <a:pt x="75" y="359"/>
                    <a:pt x="64" y="313"/>
                  </a:cubicBezTo>
                  <a:cubicBezTo>
                    <a:pt x="62" y="318"/>
                    <a:pt x="60" y="324"/>
                    <a:pt x="59" y="329"/>
                  </a:cubicBezTo>
                  <a:cubicBezTo>
                    <a:pt x="57" y="338"/>
                    <a:pt x="62" y="359"/>
                    <a:pt x="53" y="356"/>
                  </a:cubicBezTo>
                  <a:cubicBezTo>
                    <a:pt x="42" y="353"/>
                    <a:pt x="49" y="333"/>
                    <a:pt x="43" y="324"/>
                  </a:cubicBezTo>
                  <a:cubicBezTo>
                    <a:pt x="19" y="287"/>
                    <a:pt x="26" y="304"/>
                    <a:pt x="16" y="276"/>
                  </a:cubicBezTo>
                  <a:cubicBezTo>
                    <a:pt x="14" y="264"/>
                    <a:pt x="13" y="251"/>
                    <a:pt x="11" y="239"/>
                  </a:cubicBezTo>
                  <a:cubicBezTo>
                    <a:pt x="8" y="219"/>
                    <a:pt x="0" y="180"/>
                    <a:pt x="0" y="180"/>
                  </a:cubicBezTo>
                  <a:cubicBezTo>
                    <a:pt x="7" y="145"/>
                    <a:pt x="6" y="143"/>
                    <a:pt x="38" y="133"/>
                  </a:cubicBezTo>
                  <a:cubicBezTo>
                    <a:pt x="48" y="126"/>
                    <a:pt x="59" y="118"/>
                    <a:pt x="69" y="111"/>
                  </a:cubicBezTo>
                  <a:cubicBezTo>
                    <a:pt x="78" y="105"/>
                    <a:pt x="101" y="101"/>
                    <a:pt x="101" y="101"/>
                  </a:cubicBezTo>
                  <a:cubicBezTo>
                    <a:pt x="138" y="76"/>
                    <a:pt x="168" y="69"/>
                    <a:pt x="213" y="64"/>
                  </a:cubicBezTo>
                  <a:cubicBezTo>
                    <a:pt x="238" y="55"/>
                    <a:pt x="252" y="35"/>
                    <a:pt x="276" y="26"/>
                  </a:cubicBezTo>
                  <a:cubicBezTo>
                    <a:pt x="291" y="4"/>
                    <a:pt x="293" y="15"/>
                    <a:pt x="308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19" name="Freeform 33"/>
            <p:cNvSpPr/>
            <p:nvPr/>
          </p:nvSpPr>
          <p:spPr bwMode="auto">
            <a:xfrm>
              <a:off x="4106" y="742"/>
              <a:ext cx="1072" cy="128"/>
            </a:xfrm>
            <a:custGeom>
              <a:avLst/>
              <a:gdLst>
                <a:gd name="T0" fmla="*/ 0 w 1072"/>
                <a:gd name="T1" fmla="*/ 128 h 128"/>
                <a:gd name="T2" fmla="*/ 339 w 1072"/>
                <a:gd name="T3" fmla="*/ 122 h 128"/>
                <a:gd name="T4" fmla="*/ 440 w 1072"/>
                <a:gd name="T5" fmla="*/ 101 h 128"/>
                <a:gd name="T6" fmla="*/ 764 w 1072"/>
                <a:gd name="T7" fmla="*/ 85 h 128"/>
                <a:gd name="T8" fmla="*/ 918 w 1072"/>
                <a:gd name="T9" fmla="*/ 53 h 128"/>
                <a:gd name="T10" fmla="*/ 1072 w 1072"/>
                <a:gd name="T11" fmla="*/ 0 h 1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72"/>
                <a:gd name="T19" fmla="*/ 0 h 128"/>
                <a:gd name="T20" fmla="*/ 1072 w 1072"/>
                <a:gd name="T21" fmla="*/ 128 h 1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72" h="128">
                  <a:moveTo>
                    <a:pt x="0" y="128"/>
                  </a:moveTo>
                  <a:cubicBezTo>
                    <a:pt x="113" y="126"/>
                    <a:pt x="226" y="125"/>
                    <a:pt x="339" y="122"/>
                  </a:cubicBezTo>
                  <a:cubicBezTo>
                    <a:pt x="374" y="121"/>
                    <a:pt x="406" y="103"/>
                    <a:pt x="440" y="101"/>
                  </a:cubicBezTo>
                  <a:cubicBezTo>
                    <a:pt x="548" y="94"/>
                    <a:pt x="655" y="88"/>
                    <a:pt x="764" y="85"/>
                  </a:cubicBezTo>
                  <a:cubicBezTo>
                    <a:pt x="816" y="81"/>
                    <a:pt x="870" y="77"/>
                    <a:pt x="918" y="53"/>
                  </a:cubicBezTo>
                  <a:cubicBezTo>
                    <a:pt x="966" y="29"/>
                    <a:pt x="1016" y="0"/>
                    <a:pt x="1072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" name="Group 34"/>
            <p:cNvGrpSpPr/>
            <p:nvPr/>
          </p:nvGrpSpPr>
          <p:grpSpPr bwMode="auto">
            <a:xfrm>
              <a:off x="4171" y="1386"/>
              <a:ext cx="288" cy="336"/>
              <a:chOff x="2592" y="1488"/>
              <a:chExt cx="288" cy="336"/>
            </a:xfrm>
          </p:grpSpPr>
          <p:sp>
            <p:nvSpPr>
              <p:cNvPr id="71722" name="Rectangle 35"/>
              <p:cNvSpPr>
                <a:spLocks noChangeArrowheads="1"/>
              </p:cNvSpPr>
              <p:nvPr/>
            </p:nvSpPr>
            <p:spPr bwMode="auto">
              <a:xfrm>
                <a:off x="2592" y="1776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23" name="Rectangle 36"/>
              <p:cNvSpPr>
                <a:spLocks noChangeArrowheads="1"/>
              </p:cNvSpPr>
              <p:nvPr/>
            </p:nvSpPr>
            <p:spPr bwMode="auto">
              <a:xfrm>
                <a:off x="2832" y="1488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71724" name="AutoShape 37"/>
              <p:cNvCxnSpPr>
                <a:cxnSpLocks noChangeShapeType="1"/>
                <a:stCxn id="71722" idx="0"/>
                <a:endCxn id="71723" idx="1"/>
              </p:cNvCxnSpPr>
              <p:nvPr/>
            </p:nvCxnSpPr>
            <p:spPr bwMode="auto">
              <a:xfrm flipV="1">
                <a:off x="2616" y="1512"/>
                <a:ext cx="216" cy="264"/>
              </a:xfrm>
              <a:prstGeom prst="straightConnector1">
                <a:avLst/>
              </a:prstGeom>
              <a:noFill/>
              <a:ln w="28575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71721" name="Text Box 38"/>
            <p:cNvSpPr txBox="1">
              <a:spLocks noChangeArrowheads="1"/>
            </p:cNvSpPr>
            <p:nvPr/>
          </p:nvSpPr>
          <p:spPr bwMode="auto">
            <a:xfrm>
              <a:off x="4267" y="1440"/>
              <a:ext cx="384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00"/>
                  </a:solidFill>
                  <a:latin typeface="Segoe UI" panose="020B0502040204020203" pitchFamily="34" charset="0"/>
                  <a:ea typeface="等线" panose="02010600030101010101" pitchFamily="2" charset="-122"/>
                </a:rPr>
                <a:t>w</a:t>
              </a:r>
              <a:endParaRPr lang="en-US">
                <a:solidFill>
                  <a:srgbClr val="FFFF00"/>
                </a:solidFill>
                <a:latin typeface="Segoe UI" panose="020B0502040204020203" pitchFamily="34" charset="0"/>
                <a:ea typeface="等线" panose="02010600030101010101" pitchFamily="2" charset="-122"/>
              </a:endParaRPr>
            </a:p>
          </p:txBody>
        </p:sp>
      </p:grpSp>
      <p:sp>
        <p:nvSpPr>
          <p:cNvPr id="71704" name="Line 39"/>
          <p:cNvSpPr>
            <a:spLocks noChangeShapeType="1"/>
          </p:cNvSpPr>
          <p:nvPr/>
        </p:nvSpPr>
        <p:spPr bwMode="auto">
          <a:xfrm flipV="1">
            <a:off x="3276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705" name="Line 40"/>
          <p:cNvSpPr>
            <a:spLocks noChangeShapeType="1"/>
          </p:cNvSpPr>
          <p:nvPr/>
        </p:nvSpPr>
        <p:spPr bwMode="auto">
          <a:xfrm flipV="1">
            <a:off x="4114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706" name="Text Box 41"/>
          <p:cNvSpPr txBox="1">
            <a:spLocks noChangeArrowheads="1"/>
          </p:cNvSpPr>
          <p:nvPr/>
        </p:nvSpPr>
        <p:spPr bwMode="auto">
          <a:xfrm>
            <a:off x="3048000" y="3429000"/>
            <a:ext cx="3873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A</a:t>
            </a:r>
          </a:p>
        </p:txBody>
      </p:sp>
      <p:sp>
        <p:nvSpPr>
          <p:cNvPr id="71707" name="Text Box 42"/>
          <p:cNvSpPr txBox="1">
            <a:spLocks noChangeArrowheads="1"/>
          </p:cNvSpPr>
          <p:nvPr/>
        </p:nvSpPr>
        <p:spPr bwMode="auto">
          <a:xfrm>
            <a:off x="4108450" y="3429001"/>
            <a:ext cx="3609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B</a:t>
            </a:r>
          </a:p>
        </p:txBody>
      </p:sp>
      <p:sp>
        <p:nvSpPr>
          <p:cNvPr id="71708" name="Text Box 43"/>
          <p:cNvSpPr txBox="1">
            <a:spLocks noChangeArrowheads="1"/>
          </p:cNvSpPr>
          <p:nvPr/>
        </p:nvSpPr>
        <p:spPr bwMode="auto">
          <a:xfrm>
            <a:off x="4870450" y="3429001"/>
            <a:ext cx="37542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C</a:t>
            </a:r>
          </a:p>
        </p:txBody>
      </p:sp>
      <p:sp>
        <p:nvSpPr>
          <p:cNvPr id="71709" name="Text Box 50"/>
          <p:cNvSpPr txBox="1">
            <a:spLocks noChangeArrowheads="1"/>
          </p:cNvSpPr>
          <p:nvPr/>
        </p:nvSpPr>
        <p:spPr bwMode="auto">
          <a:xfrm>
            <a:off x="8950326" y="6553201"/>
            <a:ext cx="2987675" cy="307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Source: Steve Seitz</a:t>
            </a:r>
          </a:p>
        </p:txBody>
      </p:sp>
      <p:sp>
        <p:nvSpPr>
          <p:cNvPr id="45" name="Freeform 2"/>
          <p:cNvSpPr/>
          <p:nvPr/>
        </p:nvSpPr>
        <p:spPr bwMode="auto">
          <a:xfrm rot="5400000" flipH="1" flipV="1">
            <a:off x="4000500" y="723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" name="Freeform 3"/>
          <p:cNvSpPr/>
          <p:nvPr/>
        </p:nvSpPr>
        <p:spPr bwMode="auto">
          <a:xfrm>
            <a:off x="4953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" name="Line 4"/>
          <p:cNvSpPr>
            <a:spLocks noChangeShapeType="1"/>
          </p:cNvSpPr>
          <p:nvPr/>
        </p:nvSpPr>
        <p:spPr bwMode="auto">
          <a:xfrm flipV="1">
            <a:off x="4114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8" name="Line 5"/>
          <p:cNvSpPr>
            <a:spLocks noChangeShapeType="1"/>
          </p:cNvSpPr>
          <p:nvPr/>
        </p:nvSpPr>
        <p:spPr bwMode="auto">
          <a:xfrm>
            <a:off x="41148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9" name="Line 6"/>
          <p:cNvSpPr>
            <a:spLocks noChangeShapeType="1"/>
          </p:cNvSpPr>
          <p:nvPr/>
        </p:nvSpPr>
        <p:spPr bwMode="auto">
          <a:xfrm>
            <a:off x="4953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4856163" y="1660525"/>
            <a:ext cx="335348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FF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q</a:t>
            </a:r>
          </a:p>
        </p:txBody>
      </p:sp>
      <p:sp>
        <p:nvSpPr>
          <p:cNvPr id="51" name="Line 8"/>
          <p:cNvSpPr>
            <a:spLocks noChangeShapeType="1"/>
          </p:cNvSpPr>
          <p:nvPr/>
        </p:nvSpPr>
        <p:spPr bwMode="auto">
          <a:xfrm flipV="1">
            <a:off x="41148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Line 9"/>
          <p:cNvSpPr>
            <a:spLocks noChangeShapeType="1"/>
          </p:cNvSpPr>
          <p:nvPr/>
        </p:nvSpPr>
        <p:spPr bwMode="auto">
          <a:xfrm flipV="1">
            <a:off x="4114800" y="1676400"/>
            <a:ext cx="83820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Line 10"/>
          <p:cNvSpPr>
            <a:spLocks noChangeShapeType="1"/>
          </p:cNvSpPr>
          <p:nvPr/>
        </p:nvSpPr>
        <p:spPr bwMode="auto">
          <a:xfrm flipH="1" flipV="1">
            <a:off x="3276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4" name="Line 11"/>
          <p:cNvSpPr>
            <a:spLocks noChangeShapeType="1"/>
          </p:cNvSpPr>
          <p:nvPr/>
        </p:nvSpPr>
        <p:spPr bwMode="auto">
          <a:xfrm flipH="1">
            <a:off x="32766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5" name="Line 12"/>
          <p:cNvSpPr>
            <a:spLocks noChangeShapeType="1"/>
          </p:cNvSpPr>
          <p:nvPr/>
        </p:nvSpPr>
        <p:spPr bwMode="auto">
          <a:xfrm flipH="1">
            <a:off x="32766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6" name="Line 13"/>
          <p:cNvSpPr>
            <a:spLocks noChangeShapeType="1"/>
          </p:cNvSpPr>
          <p:nvPr/>
        </p:nvSpPr>
        <p:spPr bwMode="auto">
          <a:xfrm>
            <a:off x="4114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7" name="Line 14"/>
          <p:cNvSpPr>
            <a:spLocks noChangeShapeType="1"/>
          </p:cNvSpPr>
          <p:nvPr/>
        </p:nvSpPr>
        <p:spPr bwMode="auto">
          <a:xfrm>
            <a:off x="4114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8" name="Line 15"/>
          <p:cNvSpPr>
            <a:spLocks noChangeShapeType="1"/>
          </p:cNvSpPr>
          <p:nvPr/>
        </p:nvSpPr>
        <p:spPr bwMode="auto">
          <a:xfrm>
            <a:off x="4114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9" name="Oval 18"/>
          <p:cNvSpPr>
            <a:spLocks noChangeArrowheads="1"/>
          </p:cNvSpPr>
          <p:nvPr/>
        </p:nvSpPr>
        <p:spPr bwMode="auto">
          <a:xfrm>
            <a:off x="4044950" y="2444750"/>
            <a:ext cx="139700" cy="1397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" name="Oval 19"/>
          <p:cNvSpPr>
            <a:spLocks noChangeArrowheads="1"/>
          </p:cNvSpPr>
          <p:nvPr/>
        </p:nvSpPr>
        <p:spPr bwMode="auto">
          <a:xfrm>
            <a:off x="4044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" name="Oval 20"/>
          <p:cNvSpPr>
            <a:spLocks noChangeArrowheads="1"/>
          </p:cNvSpPr>
          <p:nvPr/>
        </p:nvSpPr>
        <p:spPr bwMode="auto">
          <a:xfrm>
            <a:off x="4887914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" name="Oval 21"/>
          <p:cNvSpPr>
            <a:spLocks noChangeArrowheads="1"/>
          </p:cNvSpPr>
          <p:nvPr/>
        </p:nvSpPr>
        <p:spPr bwMode="auto">
          <a:xfrm>
            <a:off x="4044950" y="3287714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" name="Oval 22"/>
          <p:cNvSpPr>
            <a:spLocks noChangeArrowheads="1"/>
          </p:cNvSpPr>
          <p:nvPr/>
        </p:nvSpPr>
        <p:spPr bwMode="auto">
          <a:xfrm>
            <a:off x="3200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" name="Oval 23"/>
          <p:cNvSpPr>
            <a:spLocks noChangeArrowheads="1"/>
          </p:cNvSpPr>
          <p:nvPr/>
        </p:nvSpPr>
        <p:spPr bwMode="auto">
          <a:xfrm>
            <a:off x="4887914" y="1600200"/>
            <a:ext cx="141287" cy="14128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" name="Oval 24"/>
          <p:cNvSpPr>
            <a:spLocks noChangeArrowheads="1"/>
          </p:cNvSpPr>
          <p:nvPr/>
        </p:nvSpPr>
        <p:spPr bwMode="auto">
          <a:xfrm>
            <a:off x="4887914" y="3287714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" name="Oval 25"/>
          <p:cNvSpPr>
            <a:spLocks noChangeArrowheads="1"/>
          </p:cNvSpPr>
          <p:nvPr/>
        </p:nvSpPr>
        <p:spPr bwMode="auto">
          <a:xfrm>
            <a:off x="3200400" y="3287714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7" name="Oval 26"/>
          <p:cNvSpPr>
            <a:spLocks noChangeArrowheads="1"/>
          </p:cNvSpPr>
          <p:nvPr/>
        </p:nvSpPr>
        <p:spPr bwMode="auto">
          <a:xfrm>
            <a:off x="3200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" name="Text Box 27"/>
          <p:cNvSpPr txBox="1">
            <a:spLocks noChangeArrowheads="1"/>
          </p:cNvSpPr>
          <p:nvPr/>
        </p:nvSpPr>
        <p:spPr bwMode="auto">
          <a:xfrm>
            <a:off x="4038600" y="2498725"/>
            <a:ext cx="335348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FF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p</a:t>
            </a:r>
          </a:p>
        </p:txBody>
      </p:sp>
      <p:sp>
        <p:nvSpPr>
          <p:cNvPr id="69" name="Text Box 28"/>
          <p:cNvSpPr txBox="1">
            <a:spLocks noChangeArrowheads="1"/>
          </p:cNvSpPr>
          <p:nvPr/>
        </p:nvSpPr>
        <p:spPr bwMode="auto">
          <a:xfrm>
            <a:off x="4419600" y="1965325"/>
            <a:ext cx="685800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FF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w</a:t>
            </a:r>
            <a:r>
              <a:rPr lang="en-US" sz="2000" b="1" baseline="-25000">
                <a:solidFill>
                  <a:srgbClr val="FF0000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pq</a:t>
            </a:r>
          </a:p>
        </p:txBody>
      </p:sp>
      <p:sp>
        <p:nvSpPr>
          <p:cNvPr id="70" name="Line 29"/>
          <p:cNvSpPr>
            <a:spLocks noChangeShapeType="1"/>
          </p:cNvSpPr>
          <p:nvPr/>
        </p:nvSpPr>
        <p:spPr bwMode="auto">
          <a:xfrm>
            <a:off x="3276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" name="Line 30"/>
          <p:cNvSpPr>
            <a:spLocks noChangeShapeType="1"/>
          </p:cNvSpPr>
          <p:nvPr/>
        </p:nvSpPr>
        <p:spPr bwMode="auto">
          <a:xfrm>
            <a:off x="3276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2" name="Line 31"/>
          <p:cNvSpPr>
            <a:spLocks noChangeShapeType="1"/>
          </p:cNvSpPr>
          <p:nvPr/>
        </p:nvSpPr>
        <p:spPr bwMode="auto">
          <a:xfrm>
            <a:off x="32766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3" name="Line 32"/>
          <p:cNvSpPr>
            <a:spLocks noChangeShapeType="1"/>
          </p:cNvSpPr>
          <p:nvPr/>
        </p:nvSpPr>
        <p:spPr bwMode="auto">
          <a:xfrm flipH="1">
            <a:off x="41148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4" name="Line 33"/>
          <p:cNvSpPr>
            <a:spLocks noChangeShapeType="1"/>
          </p:cNvSpPr>
          <p:nvPr/>
        </p:nvSpPr>
        <p:spPr bwMode="auto">
          <a:xfrm>
            <a:off x="49530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5" name="Line 34"/>
          <p:cNvSpPr>
            <a:spLocks noChangeShapeType="1"/>
          </p:cNvSpPr>
          <p:nvPr/>
        </p:nvSpPr>
        <p:spPr bwMode="auto">
          <a:xfrm>
            <a:off x="3276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6" name="Line 35"/>
          <p:cNvSpPr>
            <a:spLocks noChangeShapeType="1"/>
          </p:cNvSpPr>
          <p:nvPr/>
        </p:nvSpPr>
        <p:spPr bwMode="auto">
          <a:xfrm>
            <a:off x="3276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7" name="Line 36"/>
          <p:cNvSpPr>
            <a:spLocks noChangeShapeType="1"/>
          </p:cNvSpPr>
          <p:nvPr/>
        </p:nvSpPr>
        <p:spPr bwMode="auto">
          <a:xfrm flipH="1">
            <a:off x="3276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8" name="Line 37"/>
          <p:cNvSpPr>
            <a:spLocks noChangeShapeType="1"/>
          </p:cNvSpPr>
          <p:nvPr/>
        </p:nvSpPr>
        <p:spPr bwMode="auto">
          <a:xfrm>
            <a:off x="4114800" y="16002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9" name="Line 38"/>
          <p:cNvSpPr>
            <a:spLocks noChangeShapeType="1"/>
          </p:cNvSpPr>
          <p:nvPr/>
        </p:nvSpPr>
        <p:spPr bwMode="auto">
          <a:xfrm>
            <a:off x="3276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0" name="Line 39"/>
          <p:cNvSpPr>
            <a:spLocks noChangeShapeType="1"/>
          </p:cNvSpPr>
          <p:nvPr/>
        </p:nvSpPr>
        <p:spPr bwMode="auto">
          <a:xfrm flipV="1">
            <a:off x="3276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" name="Line 40"/>
          <p:cNvSpPr>
            <a:spLocks noChangeShapeType="1"/>
          </p:cNvSpPr>
          <p:nvPr/>
        </p:nvSpPr>
        <p:spPr bwMode="auto">
          <a:xfrm flipH="1" flipV="1">
            <a:off x="3276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2" name="Line 41"/>
          <p:cNvSpPr>
            <a:spLocks noChangeShapeType="1"/>
          </p:cNvSpPr>
          <p:nvPr/>
        </p:nvSpPr>
        <p:spPr bwMode="auto">
          <a:xfrm flipV="1">
            <a:off x="3276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3" name="Freeform 42"/>
          <p:cNvSpPr/>
          <p:nvPr/>
        </p:nvSpPr>
        <p:spPr bwMode="auto">
          <a:xfrm flipH="1">
            <a:off x="3048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" name="Freeform 43"/>
          <p:cNvSpPr/>
          <p:nvPr/>
        </p:nvSpPr>
        <p:spPr bwMode="auto">
          <a:xfrm rot="16200000" flipH="1">
            <a:off x="4000500" y="2628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Canny</a:t>
            </a:r>
            <a:r>
              <a:rPr lang="zh-CN" altLang="en-US" dirty="0"/>
              <a:t>边缘检测器</a:t>
            </a:r>
            <a:endParaRPr lang="en-US" dirty="0"/>
          </a:p>
        </p:txBody>
      </p:sp>
      <p:pic>
        <p:nvPicPr>
          <p:cNvPr id="126979" name="Picture 5" descr="canny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121920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980" name="Rectangle 9"/>
          <p:cNvSpPr>
            <a:spLocks noChangeArrowheads="1"/>
          </p:cNvSpPr>
          <p:nvPr/>
        </p:nvSpPr>
        <p:spPr bwMode="auto">
          <a:xfrm>
            <a:off x="2209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Arial" pitchFamily="34" charset="0"/>
              </a:rPr>
              <a:t>梯度范数</a:t>
            </a:r>
            <a:endParaRPr lang="en-US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4"/>
          <p:cNvSpPr>
            <a:spLocks noGrp="1"/>
          </p:cNvSpPr>
          <p:nvPr>
            <p:ph type="title"/>
          </p:nvPr>
        </p:nvSpPr>
        <p:spPr>
          <a:xfrm>
            <a:off x="2006600" y="17938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Segoe UI" panose="020B0502040204020203" pitchFamily="34" charset="0"/>
                <a:ea typeface="等线" panose="02010600030101010101" pitchFamily="2" charset="-122"/>
              </a:rPr>
              <a:t>Normalized cuts: </a:t>
            </a:r>
            <a:r>
              <a:rPr lang="zh-CN" altLang="en-US" dirty="0">
                <a:latin typeface="Segoe UI" panose="020B0502040204020203" pitchFamily="34" charset="0"/>
                <a:ea typeface="等线" panose="02010600030101010101" pitchFamily="2" charset="-122"/>
              </a:rPr>
              <a:t>优点和缺点</a:t>
            </a:r>
            <a:endParaRPr lang="en-US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70088" y="1420813"/>
            <a:ext cx="8229600" cy="4525962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zh-CN" altLang="en-US" u="sng" dirty="0">
                <a:latin typeface="Segoe UI" panose="020B0502040204020203" pitchFamily="34" charset="0"/>
                <a:ea typeface="等线" panose="02010600030101010101" pitchFamily="2" charset="-122"/>
              </a:rPr>
              <a:t>优点</a:t>
            </a:r>
            <a:r>
              <a:rPr lang="en-US" u="sng" dirty="0">
                <a:latin typeface="Segoe UI" panose="020B0502040204020203" pitchFamily="34" charset="0"/>
                <a:ea typeface="等线" panose="02010600030101010101" pitchFamily="2" charset="-122"/>
              </a:rPr>
              <a:t>:</a:t>
            </a:r>
          </a:p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通用框架，对于计算节点之间权重（“亲和度”）的函数选择灵活</a:t>
            </a:r>
            <a:endParaRPr lang="en-US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不需要数据分布模型</a:t>
            </a:r>
            <a:endParaRPr lang="en-US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eaLnBrk="1" hangingPunct="1"/>
            <a:endParaRPr lang="en-US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sz="2400" u="sng" dirty="0">
                <a:latin typeface="Segoe UI" panose="020B0502040204020203" pitchFamily="34" charset="0"/>
                <a:ea typeface="等线" panose="02010600030101010101" pitchFamily="2" charset="-122"/>
              </a:rPr>
              <a:t>缺点</a:t>
            </a:r>
            <a:r>
              <a:rPr lang="en-US" sz="2400" u="sng" dirty="0">
                <a:latin typeface="Segoe UI" panose="020B0502040204020203" pitchFamily="34" charset="0"/>
                <a:ea typeface="等线" panose="02010600030101010101" pitchFamily="2" charset="-122"/>
              </a:rPr>
              <a:t>:</a:t>
            </a:r>
          </a:p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</a:rPr>
              <a:t>时间复杂度可能很高</a:t>
            </a:r>
            <a:endParaRPr lang="en-US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  <a:p>
            <a:pPr lvl="1"/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</a:rPr>
              <a:t>密集、高度连接的图</a:t>
            </a:r>
            <a:r>
              <a:rPr lang="en-US" sz="2000" dirty="0">
                <a:latin typeface="Segoe UI" panose="020B0502040204020203" pitchFamily="34" charset="0"/>
                <a:ea typeface="等线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  <a:sym typeface="Wingdings" panose="05000000000000000000" pitchFamily="2" charset="2"/>
              </a:rPr>
              <a:t>大量亲和度计算</a:t>
            </a:r>
            <a:endParaRPr lang="en-US" sz="2000" dirty="0">
              <a:latin typeface="Segoe UI" panose="020B0502040204020203" pitchFamily="34" charset="0"/>
              <a:ea typeface="等线" panose="02010600030101010101" pitchFamily="2" charset="-122"/>
              <a:sym typeface="Wingdings" panose="05000000000000000000" pitchFamily="2" charset="2"/>
            </a:endParaRPr>
          </a:p>
          <a:p>
            <a:pPr lvl="1"/>
            <a:r>
              <a:rPr lang="zh-CN" altLang="en-US" sz="2000" dirty="0">
                <a:latin typeface="Segoe UI" panose="020B0502040204020203" pitchFamily="34" charset="0"/>
                <a:ea typeface="等线" panose="02010600030101010101" pitchFamily="2" charset="-122"/>
                <a:sym typeface="Wingdings" panose="05000000000000000000" pitchFamily="2" charset="2"/>
              </a:rPr>
              <a:t>求解特征值问题</a:t>
            </a:r>
            <a:endParaRPr lang="en-US" sz="2000" dirty="0">
              <a:latin typeface="Segoe UI" panose="020B0502040204020203" pitchFamily="34" charset="0"/>
              <a:ea typeface="等线" panose="02010600030101010101" pitchFamily="2" charset="-122"/>
              <a:sym typeface="Wingdings" panose="05000000000000000000" pitchFamily="2" charset="2"/>
            </a:endParaRPr>
          </a:p>
          <a:p>
            <a:r>
              <a:rPr lang="zh-CN" altLang="en-US" sz="2400" dirty="0">
                <a:latin typeface="Segoe UI" panose="020B0502040204020203" pitchFamily="34" charset="0"/>
                <a:ea typeface="等线" panose="02010600030101010101" pitchFamily="2" charset="-122"/>
                <a:sym typeface="Wingdings" panose="05000000000000000000" pitchFamily="2" charset="2"/>
              </a:rPr>
              <a:t>倾向于平衡划分</a:t>
            </a:r>
            <a:endParaRPr lang="en-US" sz="24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70088" y="-3175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局部不变特征检测</a:t>
            </a:r>
          </a:p>
        </p:txBody>
      </p:sp>
      <p:pic>
        <p:nvPicPr>
          <p:cNvPr id="13005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2" t="24101" r="21704" b="13644"/>
          <a:stretch>
            <a:fillRect/>
          </a:stretch>
        </p:blipFill>
        <p:spPr bwMode="auto">
          <a:xfrm>
            <a:off x="1677988" y="1255713"/>
            <a:ext cx="4089400" cy="30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2" name="Text Box 5"/>
          <p:cNvSpPr txBox="1">
            <a:spLocks noChangeArrowheads="1"/>
          </p:cNvSpPr>
          <p:nvPr/>
        </p:nvSpPr>
        <p:spPr bwMode="auto">
          <a:xfrm>
            <a:off x="1677988" y="4345973"/>
            <a:ext cx="18716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>
                <a:solidFill>
                  <a:srgbClr val="000000"/>
                </a:solidFill>
              </a:rPr>
              <a:t>Hartley and Zisserman</a:t>
            </a:r>
          </a:p>
        </p:txBody>
      </p:sp>
      <p:pic>
        <p:nvPicPr>
          <p:cNvPr id="130053" name="Picture 6" descr="smallex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4614" y="2349501"/>
            <a:ext cx="3171825" cy="1590675"/>
          </a:xfrm>
          <a:noFill/>
        </p:spPr>
      </p:pic>
      <p:sp>
        <p:nvSpPr>
          <p:cNvPr id="130054" name="Text Box 8"/>
          <p:cNvSpPr txBox="1">
            <a:spLocks noChangeArrowheads="1"/>
          </p:cNvSpPr>
          <p:nvPr/>
        </p:nvSpPr>
        <p:spPr bwMode="auto">
          <a:xfrm>
            <a:off x="8880476" y="3646489"/>
            <a:ext cx="18716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FFFFFF"/>
                </a:solidFill>
              </a:rPr>
              <a:t>Lowe</a:t>
            </a:r>
          </a:p>
        </p:txBody>
      </p:sp>
      <p:sp>
        <p:nvSpPr>
          <p:cNvPr id="130055" name="Text Box 16"/>
          <p:cNvSpPr txBox="1">
            <a:spLocks noChangeArrowheads="1"/>
          </p:cNvSpPr>
          <p:nvPr/>
        </p:nvSpPr>
        <p:spPr bwMode="auto">
          <a:xfrm>
            <a:off x="5764213" y="1008063"/>
            <a:ext cx="5326062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匹配，不变特征，立体视觉，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实例识别</a:t>
            </a:r>
          </a:p>
        </p:txBody>
      </p:sp>
      <p:pic>
        <p:nvPicPr>
          <p:cNvPr id="130056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988" y="4049714"/>
            <a:ext cx="37719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7" name="Text Box 8"/>
          <p:cNvSpPr txBox="1">
            <a:spLocks noChangeArrowheads="1"/>
          </p:cNvSpPr>
          <p:nvPr/>
        </p:nvSpPr>
        <p:spPr bwMode="auto">
          <a:xfrm>
            <a:off x="9299576" y="6221414"/>
            <a:ext cx="18716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200">
                <a:solidFill>
                  <a:srgbClr val="FFFFFF"/>
                </a:solidFill>
              </a:rPr>
              <a:t>Fei-Fei Li</a:t>
            </a:r>
          </a:p>
        </p:txBody>
      </p:sp>
      <p:pic>
        <p:nvPicPr>
          <p:cNvPr id="130058" name="Picture 14" descr="bf_middlebury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63" y="4852988"/>
            <a:ext cx="324961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696200" y="6519446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Slide credit: Kristen Grauman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</a:rPr>
              <a:t>立体视觉中的局部特征：主要组成部分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43001"/>
            <a:ext cx="47244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rPr>
              <a:t>检测</a:t>
            </a:r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：识别兴趣点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描述：提取每个兴趣点周围的特征向量描述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符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匹配：确定两个视角下描述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符</a:t>
            </a:r>
            <a:r>
              <a:rPr 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之间的对应关系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Picture 4" descr="SIF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1066801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2971801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6400800" y="2983541"/>
            <a:ext cx="2306292" cy="1131261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4192" y="5081804"/>
              <a:ext cx="412126" cy="44288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066800" imgH="241300" progId="Equation.3">
                    <p:embed/>
                  </p:oleObj>
                </mc:Choice>
                <mc:Fallback>
                  <p:oleObj name="Equation" r:id="rId4" imgW="1066800" imgH="241300" progId="Equation.3">
                    <p:embed/>
                    <p:pic>
                      <p:nvPicPr>
                        <p:cNvPr id="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Shape 17"/>
            <p:cNvCxnSpPr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2" name="Group 21"/>
          <p:cNvGrpSpPr/>
          <p:nvPr/>
        </p:nvGrpSpPr>
        <p:grpSpPr>
          <a:xfrm>
            <a:off x="8242301" y="3352800"/>
            <a:ext cx="2425700" cy="1984022"/>
            <a:chOff x="7042516" y="4800600"/>
            <a:chExt cx="2794000" cy="2232025"/>
          </a:xfrm>
        </p:grpSpPr>
        <p:grpSp>
          <p:nvGrpSpPr>
            <p:cNvPr id="12" name="Group 11"/>
            <p:cNvGrpSpPr/>
            <p:nvPr/>
          </p:nvGrpSpPr>
          <p:grpSpPr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648" y="4800600"/>
                <a:ext cx="530352" cy="533400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404931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1117600" imgH="241300" progId="Equation.3">
                      <p:embed/>
                    </p:oleObj>
                  </mc:Choice>
                  <mc:Fallback>
                    <p:oleObj name="Equation" r:id="rId6" imgW="1117600" imgH="241300" progId="Equation.3">
                      <p:embed/>
                      <p:pic>
                        <p:nvPicPr>
                          <p:cNvPr id="1404931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0" name="Curved Connector 19"/>
            <p:cNvCxnSpPr/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5" name="Group 34"/>
          <p:cNvGrpSpPr/>
          <p:nvPr/>
        </p:nvGrpSpPr>
        <p:grpSpPr>
          <a:xfrm>
            <a:off x="6324600" y="5391912"/>
            <a:ext cx="4343400" cy="1161288"/>
            <a:chOff x="4800600" y="5391912"/>
            <a:chExt cx="4343400" cy="1161288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8" name="Straight Arrow Connector 27"/>
            <p:cNvCxnSpPr/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23" name="TextBox 22"/>
          <p:cNvSpPr txBox="1"/>
          <p:nvPr/>
        </p:nvSpPr>
        <p:spPr>
          <a:xfrm>
            <a:off x="7696200" y="6519446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Slide credit: Kristen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1143000"/>
          </a:xfrm>
        </p:spPr>
        <p:txBody>
          <a:bodyPr/>
          <a:lstStyle/>
          <a:p>
            <a:r>
              <a:rPr lang="zh-CN" altLang="en-US" dirty="0"/>
              <a:t>检测局部不变特征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76401"/>
            <a:ext cx="8229600" cy="4525963"/>
          </a:xfrm>
        </p:spPr>
        <p:txBody>
          <a:bodyPr/>
          <a:lstStyle/>
          <a:p>
            <a:endParaRPr lang="en-US" sz="1200" dirty="0"/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兴趣点检测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</a:rPr>
              <a:t>Harris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角点检测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</a:rPr>
              <a:t>尺度不变斑点检测: </a:t>
            </a:r>
            <a:r>
              <a:rPr 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LoG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</a:rPr>
              <a:t>(Next time: 局部区域的描述)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533400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黑体" panose="02010609060101010101" pitchFamily="49" charset="-122"/>
                <a:ea typeface="黑体" panose="02010609060101010101" pitchFamily="49" charset="-122"/>
              </a:rPr>
              <a:t>将角点作为独特的兴趣点</a:t>
            </a:r>
          </a:p>
        </p:txBody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990600"/>
            <a:ext cx="7467600" cy="1828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我们应该能通过观察一个小窗口轻松识别出这个点</a:t>
            </a:r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将窗口向任意方向移动时，应该会导致强度的显著变化</a:t>
            </a:r>
            <a:r>
              <a:rPr lang="en-US" dirty="0"/>
              <a:t>。</a:t>
            </a:r>
          </a:p>
        </p:txBody>
      </p:sp>
      <p:grpSp>
        <p:nvGrpSpPr>
          <p:cNvPr id="836612" name="Group 4"/>
          <p:cNvGrpSpPr/>
          <p:nvPr/>
        </p:nvGrpSpPr>
        <p:grpSpPr bwMode="auto">
          <a:xfrm>
            <a:off x="4953000" y="2895601"/>
            <a:ext cx="2438400" cy="3516313"/>
            <a:chOff x="2160" y="1824"/>
            <a:chExt cx="1536" cy="2215"/>
          </a:xfrm>
        </p:grpSpPr>
        <p:pic>
          <p:nvPicPr>
            <p:cNvPr id="836613" name="Picture 5" descr="corner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36614" name="Text Box 6"/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75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“edge</a:t>
              </a:r>
              <a:r>
                <a:rPr lang="zh-CN" altLang="en-US" sz="240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边缘</a:t>
              </a:r>
              <a:r>
                <a:rPr lang="en-US" sz="240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”</a:t>
              </a:r>
              <a:r>
                <a:rPr 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:</a:t>
              </a:r>
              <a:br>
                <a:rPr 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</a:br>
              <a:r>
                <a:rPr lang="zh-CN" alt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沿着边缘方向没有变化</a:t>
              </a:r>
            </a:p>
          </p:txBody>
        </p:sp>
        <p:sp>
          <p:nvSpPr>
            <p:cNvPr id="836615" name="Rectangle 7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16" name="Line 8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836617" name="Group 9"/>
          <p:cNvGrpSpPr/>
          <p:nvPr/>
        </p:nvGrpSpPr>
        <p:grpSpPr bwMode="auto">
          <a:xfrm>
            <a:off x="7543800" y="2895601"/>
            <a:ext cx="2667000" cy="3516313"/>
            <a:chOff x="3792" y="1824"/>
            <a:chExt cx="1680" cy="2215"/>
          </a:xfrm>
        </p:grpSpPr>
        <p:pic>
          <p:nvPicPr>
            <p:cNvPr id="836618" name="Picture 10" descr="corner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36619" name="Text Box 11"/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75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“corner</a:t>
              </a:r>
              <a:r>
                <a:rPr lang="zh-CN" altLang="en-US" sz="240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角</a:t>
              </a:r>
              <a:r>
                <a:rPr lang="en-US" sz="240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”</a:t>
              </a:r>
              <a:r>
                <a:rPr 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:</a:t>
              </a:r>
              <a:br>
                <a:rPr 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</a:br>
              <a:r>
                <a:rPr lang="zh-CN" alt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在各个方向均有显著变化</a:t>
              </a:r>
            </a:p>
          </p:txBody>
        </p:sp>
        <p:sp>
          <p:nvSpPr>
            <p:cNvPr id="836620" name="Rectangle 12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21" name="Line 13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22" name="Line 14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23" name="Line 15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24" name="Line 16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836625" name="Group 17"/>
          <p:cNvGrpSpPr/>
          <p:nvPr/>
        </p:nvGrpSpPr>
        <p:grpSpPr bwMode="auto">
          <a:xfrm>
            <a:off x="2286000" y="2895600"/>
            <a:ext cx="2362200" cy="3887788"/>
            <a:chOff x="480" y="1824"/>
            <a:chExt cx="1488" cy="2449"/>
          </a:xfrm>
        </p:grpSpPr>
        <p:pic>
          <p:nvPicPr>
            <p:cNvPr id="836626" name="Picture 18" descr="corner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36627" name="Text Box 19"/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98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“flat</a:t>
              </a:r>
              <a:r>
                <a:rPr lang="zh-CN" altLang="en-US" sz="240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平坦</a:t>
              </a:r>
              <a:r>
                <a:rPr lang="en-US" sz="240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”</a:t>
              </a:r>
              <a:r>
                <a:rPr 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 区域：各个方向上都没有变化</a:t>
              </a:r>
            </a:p>
          </p:txBody>
        </p:sp>
        <p:sp>
          <p:nvSpPr>
            <p:cNvPr id="836628" name="Rectangle 20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29" name="Line 21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30" name="Line 22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31" name="Line 23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6632" name="Line 24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36633" name="Text Box 25"/>
          <p:cNvSpPr txBox="1">
            <a:spLocks noChangeArrowheads="1"/>
          </p:cNvSpPr>
          <p:nvPr/>
        </p:nvSpPr>
        <p:spPr bwMode="auto">
          <a:xfrm>
            <a:off x="1631569" y="6578770"/>
            <a:ext cx="4366900" cy="5078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solidFill>
                  <a:srgbClr val="000000"/>
                </a:solidFill>
                <a:cs typeface="Arial" panose="020B0604020202020204" pitchFamily="34" charset="0"/>
              </a:rPr>
              <a:t>Slide credit: </a:t>
            </a:r>
            <a:r>
              <a:rPr lang="en-US" sz="1300" dirty="0" err="1">
                <a:solidFill>
                  <a:srgbClr val="000000"/>
                </a:solidFill>
                <a:cs typeface="Arial" panose="020B0604020202020204" pitchFamily="34" charset="0"/>
              </a:rPr>
              <a:t>Alyosha</a:t>
            </a:r>
            <a:r>
              <a:rPr lang="en-US" sz="13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srgbClr val="000000"/>
                </a:solidFill>
                <a:cs typeface="Arial" panose="020B0604020202020204" pitchFamily="34" charset="0"/>
              </a:rPr>
              <a:t>Efros</a:t>
            </a:r>
            <a:r>
              <a:rPr lang="en-US" sz="1300" dirty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sz="1400" kern="0" dirty="0">
                <a:solidFill>
                  <a:srgbClr val="000000"/>
                </a:solidFill>
              </a:rPr>
              <a:t>Darya </a:t>
            </a:r>
            <a:r>
              <a:rPr lang="en-US" sz="1400" kern="0" dirty="0" err="1">
                <a:solidFill>
                  <a:srgbClr val="000000"/>
                </a:solidFill>
              </a:rPr>
              <a:t>Frolova</a:t>
            </a:r>
            <a:r>
              <a:rPr lang="en-US" sz="1400" kern="0" dirty="0">
                <a:solidFill>
                  <a:srgbClr val="000000"/>
                </a:solidFill>
              </a:rPr>
              <a:t>, Denis </a:t>
            </a:r>
            <a:r>
              <a:rPr lang="en-US" sz="1400" kern="0" dirty="0" err="1">
                <a:solidFill>
                  <a:srgbClr val="000000"/>
                </a:solidFill>
              </a:rPr>
              <a:t>Simakov</a:t>
            </a:r>
            <a:endParaRPr lang="en-US" sz="1400" kern="0" dirty="0">
              <a:solidFill>
                <a:srgbClr val="000000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2209800" y="228600"/>
            <a:ext cx="7772400" cy="533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000" dirty="0">
                <a:sym typeface="+mn-ea"/>
              </a:rPr>
              <a:t>将</a:t>
            </a:r>
            <a:r>
              <a:rPr lang="zh-CN" altLang="en-US" sz="3000" b="1" dirty="0">
                <a:sym typeface="+mn-ea"/>
              </a:rPr>
              <a:t>角点</a:t>
            </a:r>
            <a:r>
              <a:rPr lang="zh-CN" altLang="en-US" sz="3000" dirty="0">
                <a:sym typeface="+mn-ea"/>
              </a:rPr>
              <a:t>作为独特的兴趣点</a:t>
            </a:r>
            <a:endParaRPr lang="ru-RU" sz="3000" kern="0" dirty="0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174" y="1143000"/>
            <a:ext cx="4637771" cy="533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966786"/>
            <a:ext cx="3400450" cy="8048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128" y="2465438"/>
            <a:ext cx="4240853" cy="313432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7173" y="1828960"/>
            <a:ext cx="4122684" cy="45688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3754" y="6019800"/>
            <a:ext cx="2871219" cy="6096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2986" y="5737575"/>
            <a:ext cx="3340312" cy="953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角点响应函数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610" y="1447800"/>
            <a:ext cx="7729591" cy="4648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62200" y="1676400"/>
            <a:ext cx="3276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1" y="2286000"/>
            <a:ext cx="3200400" cy="1314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90800" y="44196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Note: k</a:t>
            </a:r>
            <a:r>
              <a:rPr lang="en-US" altLang="zh-CN" dirty="0"/>
              <a:t> ~ 0.04 - 0.06</a:t>
            </a:r>
            <a:endParaRPr lang="zh-CN" alt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</a:rPr>
              <a:t>Harris 角点检测器</a:t>
            </a:r>
          </a:p>
        </p:txBody>
      </p:sp>
      <p:sp>
        <p:nvSpPr>
          <p:cNvPr id="60109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1905001"/>
            <a:ext cx="8048682" cy="280195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计算每个图像窗口的</a:t>
            </a:r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</a:rPr>
              <a:t> M </a:t>
            </a:r>
            <a:r>
              <a:rPr 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矩阵以获得其角点响应分数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</a:rPr>
              <a:t>找到周围窗口给出较大角点响应（</a:t>
            </a:r>
            <a:r>
              <a:rPr lang="en-US" i="1" dirty="0">
                <a:latin typeface="黑体" panose="02010609060101010101" pitchFamily="49" charset="-122"/>
                <a:ea typeface="黑体" panose="02010609060101010101" pitchFamily="49" charset="-122"/>
              </a:rPr>
              <a:t>f</a:t>
            </a:r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</a:rPr>
              <a:t> &gt; 阈值）的点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</a:rPr>
              <a:t>选择局部最大值的点，执行非极大值抑制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Harris角点检测器的特性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57400" y="1654969"/>
            <a:ext cx="7772400" cy="2220912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旋转不变性</a:t>
            </a:r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</a:rPr>
              <a:t>? </a:t>
            </a:r>
          </a:p>
          <a:p>
            <a:endParaRPr lang="en-US" dirty="0"/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尺度不变性</a:t>
            </a:r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</a:rPr>
              <a:t>?</a:t>
            </a:r>
          </a:p>
        </p:txBody>
      </p:sp>
      <p:grpSp>
        <p:nvGrpSpPr>
          <p:cNvPr id="3" name="Group 18"/>
          <p:cNvGrpSpPr/>
          <p:nvPr/>
        </p:nvGrpSpPr>
        <p:grpSpPr>
          <a:xfrm>
            <a:off x="2781300" y="3352800"/>
            <a:ext cx="2819400" cy="3237230"/>
            <a:chOff x="1219200" y="3244850"/>
            <a:chExt cx="2819400" cy="3237230"/>
          </a:xfrm>
        </p:grpSpPr>
        <p:sp>
          <p:nvSpPr>
            <p:cNvPr id="9" name="Freeform 6"/>
            <p:cNvSpPr/>
            <p:nvPr/>
          </p:nvSpPr>
          <p:spPr bwMode="auto">
            <a:xfrm>
              <a:off x="1295400" y="3463925"/>
              <a:ext cx="2743200" cy="2006600"/>
            </a:xfrm>
            <a:custGeom>
              <a:avLst/>
              <a:gdLst>
                <a:gd name="T0" fmla="*/ 0 w 1728"/>
                <a:gd name="T1" fmla="*/ 1264 h 1264"/>
                <a:gd name="T2" fmla="*/ 96 w 1728"/>
                <a:gd name="T3" fmla="*/ 400 h 1264"/>
                <a:gd name="T4" fmla="*/ 432 w 1728"/>
                <a:gd name="T5" fmla="*/ 64 h 1264"/>
                <a:gd name="T6" fmla="*/ 1056 w 1728"/>
                <a:gd name="T7" fmla="*/ 16 h 1264"/>
                <a:gd name="T8" fmla="*/ 1728 w 1728"/>
                <a:gd name="T9" fmla="*/ 16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219200" y="4022725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1600200" y="3489325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2452688" y="3244850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1371600" y="5775325"/>
              <a:ext cx="2590800" cy="7067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所有点都将被分类为边缘</a:t>
              </a:r>
            </a:p>
          </p:txBody>
        </p:sp>
      </p:grpSp>
      <p:grpSp>
        <p:nvGrpSpPr>
          <p:cNvPr id="4" name="Group 17"/>
          <p:cNvGrpSpPr/>
          <p:nvPr/>
        </p:nvGrpSpPr>
        <p:grpSpPr>
          <a:xfrm>
            <a:off x="6321744" y="3657600"/>
            <a:ext cx="3352800" cy="2667000"/>
            <a:chOff x="4800600" y="3565525"/>
            <a:chExt cx="3352800" cy="2667000"/>
          </a:xfrm>
        </p:grpSpPr>
        <p:sp>
          <p:nvSpPr>
            <p:cNvPr id="7" name="Freeform 4"/>
            <p:cNvSpPr/>
            <p:nvPr/>
          </p:nvSpPr>
          <p:spPr bwMode="auto">
            <a:xfrm>
              <a:off x="7086600" y="3844925"/>
              <a:ext cx="381000" cy="330200"/>
            </a:xfrm>
            <a:custGeom>
              <a:avLst/>
              <a:gdLst>
                <a:gd name="T0" fmla="*/ 0 w 1728"/>
                <a:gd name="T1" fmla="*/ 1264 h 1264"/>
                <a:gd name="T2" fmla="*/ 96 w 1728"/>
                <a:gd name="T3" fmla="*/ 400 h 1264"/>
                <a:gd name="T4" fmla="*/ 432 w 1728"/>
                <a:gd name="T5" fmla="*/ 64 h 1264"/>
                <a:gd name="T6" fmla="*/ 1056 w 1728"/>
                <a:gd name="T7" fmla="*/ 16 h 1264"/>
                <a:gd name="T8" fmla="*/ 1728 w 1728"/>
                <a:gd name="T9" fmla="*/ 16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7024688" y="3740150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4800600" y="3565525"/>
              <a:ext cx="1676400" cy="838200"/>
            </a:xfrm>
            <a:custGeom>
              <a:avLst/>
              <a:gdLst>
                <a:gd name="T0" fmla="*/ 1257300 w 21600"/>
                <a:gd name="T1" fmla="*/ 0 h 21600"/>
                <a:gd name="T2" fmla="*/ 0 w 21600"/>
                <a:gd name="T3" fmla="*/ 419100 h 21600"/>
                <a:gd name="T4" fmla="*/ 1257300 w 21600"/>
                <a:gd name="T5" fmla="*/ 838200 h 21600"/>
                <a:gd name="T6" fmla="*/ 1676400 w 21600"/>
                <a:gd name="T7" fmla="*/ 4191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6781800" y="5775325"/>
              <a:ext cx="1371600" cy="4572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3300"/>
                  </a:solidFill>
                  <a:cs typeface="Times New Roman" panose="02020603050405020304" pitchFamily="18" charset="0"/>
                </a:rPr>
                <a:t>Corner !</a:t>
              </a:r>
              <a:endParaRPr lang="ru-RU" sz="24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715000" y="164894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Yes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15000" y="270787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二维斑点检测</a:t>
            </a:r>
          </a:p>
        </p:txBody>
      </p:sp>
      <p:sp>
        <p:nvSpPr>
          <p:cNvPr id="15364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高斯拉普拉斯算子</a:t>
            </a:r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</a:rPr>
              <a:t> (</a:t>
            </a:r>
            <a:r>
              <a:rPr 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LoG</a:t>
            </a:r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</a:rPr>
              <a:t>)：</a:t>
            </a:r>
            <a:r>
              <a:rPr 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用于二维斑点检测的圆对称算子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365" name="Picture 5" descr="log_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2667000"/>
            <a:ext cx="38862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43800" y="307848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362" name="Object 7"/>
          <p:cNvGraphicFramePr>
            <a:graphicFrameLocks noGrp="1" noChangeAspect="1"/>
          </p:cNvGraphicFramePr>
          <p:nvPr>
            <p:ph idx="4294967295"/>
          </p:nvPr>
        </p:nvGraphicFramePr>
        <p:xfrm>
          <a:off x="4724400" y="5256572"/>
          <a:ext cx="2970212" cy="1194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04900" imgH="444500" progId="Equation.3">
                  <p:embed/>
                </p:oleObj>
              </mc:Choice>
              <mc:Fallback>
                <p:oleObj name="Equation" r:id="rId5" imgW="1104900" imgH="444500" progId="Equation.3">
                  <p:embed/>
                  <p:pic>
                    <p:nvPicPr>
                      <p:cNvPr id="1536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5256572"/>
                        <a:ext cx="2970212" cy="11946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Canny</a:t>
            </a:r>
            <a:r>
              <a:rPr lang="zh-CN" altLang="en-US" dirty="0"/>
              <a:t>边缘检测器</a:t>
            </a:r>
            <a:endParaRPr lang="en-US" dirty="0"/>
          </a:p>
        </p:txBody>
      </p:sp>
      <p:pic>
        <p:nvPicPr>
          <p:cNvPr id="129027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1" y="1219201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8" name="Rectangle 7"/>
          <p:cNvSpPr>
            <a:spLocks noChangeArrowheads="1"/>
          </p:cNvSpPr>
          <p:nvPr/>
        </p:nvSpPr>
        <p:spPr bwMode="auto">
          <a:xfrm>
            <a:off x="2209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" pitchFamily="34" charset="0"/>
              </a:rPr>
              <a:t>thresholding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6351589" y="3830639"/>
            <a:ext cx="949325" cy="13874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 l="52202" t="59885" r="19633" b="7004"/>
          <a:stretch>
            <a:fillRect/>
          </a:stretch>
        </p:blipFill>
        <p:spPr bwMode="auto">
          <a:xfrm>
            <a:off x="4014788" y="1019175"/>
            <a:ext cx="4381500" cy="5151438"/>
          </a:xfrm>
          <a:prstGeom prst="rect">
            <a:avLst/>
          </a:prstGeom>
          <a:noFill/>
          <a:ln w="5080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129031" name="TextBox 6"/>
          <p:cNvSpPr txBox="1">
            <a:spLocks noChangeArrowheads="1"/>
          </p:cNvSpPr>
          <p:nvPr/>
        </p:nvSpPr>
        <p:spPr bwMode="auto">
          <a:xfrm>
            <a:off x="8763001" y="1646238"/>
            <a:ext cx="18256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Arial" pitchFamily="34" charset="0"/>
              </a:rPr>
              <a:t>如何将这些较粗的渐变区域变成曲线？</a:t>
            </a:r>
            <a:endParaRPr lang="en-US" dirty="0">
              <a:solidFill>
                <a:srgbClr val="000000"/>
              </a:solidFill>
              <a:latin typeface="Arial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6753226" y="2552701"/>
            <a:ext cx="1971675" cy="1679575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033" name="Picture 10" descr="http://www.owlnet.rice.edu/~elec539/Projects97/morphjrks/fig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501" y="1895476"/>
            <a:ext cx="18954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34" name="Picture 12" descr="http://www.owlnet.rice.edu/~elec539/Projects97/morphjrks/fig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77989" y="3538538"/>
            <a:ext cx="21050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技术细节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68916"/>
            <a:ext cx="9144000" cy="392016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立体视觉中的局部特征：主要组成部分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43001"/>
            <a:ext cx="47244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检测：识别兴趣点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描述：提取每个兴趣点周围的特征向量描述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符</a:t>
            </a:r>
            <a:endParaRPr 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匹配：确定两个视角下描述</a:t>
            </a:r>
            <a:r>
              <a:rPr lang="zh-CN" alt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</a:t>
            </a:r>
            <a:r>
              <a:rPr lang="en-US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之间的对应关系</a:t>
            </a:r>
          </a:p>
        </p:txBody>
      </p:sp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2971801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0"/>
          <p:cNvGrpSpPr>
            <a:grpSpLocks noChangeAspect="1"/>
          </p:cNvGrpSpPr>
          <p:nvPr/>
        </p:nvGrpSpPr>
        <p:grpSpPr>
          <a:xfrm>
            <a:off x="6400800" y="2983541"/>
            <a:ext cx="2306292" cy="1131261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4192" y="5081804"/>
              <a:ext cx="412126" cy="44288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066800" imgH="241300" progId="Equation.3">
                    <p:embed/>
                  </p:oleObj>
                </mc:Choice>
                <mc:Fallback>
                  <p:oleObj name="Equation" r:id="rId4" imgW="1066800" imgH="241300" progId="Equation.3">
                    <p:embed/>
                    <p:pic>
                      <p:nvPicPr>
                        <p:cNvPr id="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Shape 17"/>
            <p:cNvCxnSpPr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6" name="Group 21"/>
          <p:cNvGrpSpPr/>
          <p:nvPr/>
        </p:nvGrpSpPr>
        <p:grpSpPr>
          <a:xfrm>
            <a:off x="8242301" y="3352800"/>
            <a:ext cx="2425700" cy="1984022"/>
            <a:chOff x="7042516" y="4800600"/>
            <a:chExt cx="2794000" cy="2232025"/>
          </a:xfrm>
        </p:grpSpPr>
        <p:grpSp>
          <p:nvGrpSpPr>
            <p:cNvPr id="10" name="Group 11"/>
            <p:cNvGrpSpPr/>
            <p:nvPr/>
          </p:nvGrpSpPr>
          <p:grpSpPr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1" name="Rectangle 9"/>
              <p:cNvSpPr/>
              <p:nvPr/>
            </p:nvSpPr>
            <p:spPr bwMode="auto">
              <a:xfrm>
                <a:off x="7470648" y="4800600"/>
                <a:ext cx="530352" cy="533400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panose="020B0604020202020204"/>
                </a:endParaRPr>
              </a:p>
            </p:txBody>
          </p:sp>
          <p:graphicFrame>
            <p:nvGraphicFramePr>
              <p:cNvPr id="1404931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1117600" imgH="241300" progId="Equation.3">
                      <p:embed/>
                    </p:oleObj>
                  </mc:Choice>
                  <mc:Fallback>
                    <p:oleObj name="Equation" r:id="rId6" imgW="1117600" imgH="241300" progId="Equation.3">
                      <p:embed/>
                      <p:pic>
                        <p:nvPicPr>
                          <p:cNvPr id="1404931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0" name="Curved Connector 19"/>
            <p:cNvCxnSpPr/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4" name="TextBox 13"/>
          <p:cNvSpPr txBox="1"/>
          <p:nvPr/>
        </p:nvSpPr>
        <p:spPr>
          <a:xfrm>
            <a:off x="1503947" y="6520093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1158323" y="133806"/>
            <a:ext cx="9829800" cy="11430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尺度不变特征变换</a:t>
            </a:r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(SIFT)</a:t>
            </a:r>
            <a:r>
              <a:rPr lang="en-US" dirty="0" err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描述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符</a:t>
            </a:r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br>
              <a:rPr 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[Lowe 2004]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1981200" y="1278493"/>
            <a:ext cx="8077200" cy="2057400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使用直方图，根据像素的方向对子块内的像素进行分区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3" name="Group 6"/>
          <p:cNvGrpSpPr/>
          <p:nvPr/>
        </p:nvGrpSpPr>
        <p:grpSpPr bwMode="auto">
          <a:xfrm>
            <a:off x="2895601" y="2286000"/>
            <a:ext cx="4665499" cy="1932928"/>
            <a:chOff x="1056" y="2544"/>
            <a:chExt cx="4108" cy="1656"/>
          </a:xfrm>
        </p:grpSpPr>
        <p:pic>
          <p:nvPicPr>
            <p:cNvPr id="38963" name="Picture 7" descr="descrip"/>
            <p:cNvPicPr>
              <a:picLocks noChangeAspect="1" noChangeArrowheads="1"/>
            </p:cNvPicPr>
            <p:nvPr/>
          </p:nvPicPr>
          <p:blipFill>
            <a:blip r:embed="rId3" cstate="print"/>
            <a:srcRect r="56557" b="8105"/>
            <a:stretch>
              <a:fillRect/>
            </a:stretch>
          </p:blipFill>
          <p:spPr bwMode="auto">
            <a:xfrm>
              <a:off x="1056" y="2544"/>
              <a:ext cx="1505" cy="1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 8"/>
            <p:cNvGrpSpPr/>
            <p:nvPr/>
          </p:nvGrpSpPr>
          <p:grpSpPr bwMode="auto">
            <a:xfrm>
              <a:off x="2725" y="2802"/>
              <a:ext cx="2439" cy="1398"/>
              <a:chOff x="2725" y="2802"/>
              <a:chExt cx="2439" cy="1398"/>
            </a:xfrm>
          </p:grpSpPr>
          <p:grpSp>
            <p:nvGrpSpPr>
              <p:cNvPr id="5" name="Group 9"/>
              <p:cNvGrpSpPr/>
              <p:nvPr/>
            </p:nvGrpSpPr>
            <p:grpSpPr bwMode="auto">
              <a:xfrm>
                <a:off x="3456" y="2802"/>
                <a:ext cx="1708" cy="1398"/>
                <a:chOff x="4080" y="3573"/>
                <a:chExt cx="1083" cy="699"/>
              </a:xfrm>
            </p:grpSpPr>
            <p:sp>
              <p:nvSpPr>
                <p:cNvPr id="38967" name="Freeform 10"/>
                <p:cNvSpPr/>
                <p:nvPr/>
              </p:nvSpPr>
              <p:spPr bwMode="auto">
                <a:xfrm>
                  <a:off x="4129" y="3573"/>
                  <a:ext cx="958" cy="11"/>
                </a:xfrm>
                <a:custGeom>
                  <a:avLst/>
                  <a:gdLst>
                    <a:gd name="T0" fmla="*/ 106 w 8621"/>
                    <a:gd name="T1" fmla="*/ 1 h 101"/>
                    <a:gd name="T2" fmla="*/ 106 w 8621"/>
                    <a:gd name="T3" fmla="*/ 0 h 101"/>
                    <a:gd name="T4" fmla="*/ 0 w 8621"/>
                    <a:gd name="T5" fmla="*/ 0 h 101"/>
                    <a:gd name="T6" fmla="*/ 0 w 8621"/>
                    <a:gd name="T7" fmla="*/ 1 h 101"/>
                    <a:gd name="T8" fmla="*/ 106 w 8621"/>
                    <a:gd name="T9" fmla="*/ 1 h 101"/>
                    <a:gd name="T10" fmla="*/ 105 w 8621"/>
                    <a:gd name="T11" fmla="*/ 1 h 101"/>
                    <a:gd name="T12" fmla="*/ 106 w 8621"/>
                    <a:gd name="T13" fmla="*/ 1 h 101"/>
                    <a:gd name="T14" fmla="*/ 106 w 8621"/>
                    <a:gd name="T15" fmla="*/ 0 h 101"/>
                    <a:gd name="T16" fmla="*/ 106 w 8621"/>
                    <a:gd name="T17" fmla="*/ 0 h 101"/>
                    <a:gd name="T18" fmla="*/ 106 w 8621"/>
                    <a:gd name="T19" fmla="*/ 1 h 1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621"/>
                    <a:gd name="T31" fmla="*/ 0 h 101"/>
                    <a:gd name="T32" fmla="*/ 8621 w 8621"/>
                    <a:gd name="T33" fmla="*/ 101 h 1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621" h="101">
                      <a:moveTo>
                        <a:pt x="8621" y="51"/>
                      </a:moveTo>
                      <a:lnTo>
                        <a:pt x="8576" y="0"/>
                      </a:lnTo>
                      <a:lnTo>
                        <a:pt x="0" y="0"/>
                      </a:lnTo>
                      <a:lnTo>
                        <a:pt x="0" y="101"/>
                      </a:lnTo>
                      <a:lnTo>
                        <a:pt x="8576" y="101"/>
                      </a:lnTo>
                      <a:lnTo>
                        <a:pt x="8530" y="51"/>
                      </a:lnTo>
                      <a:lnTo>
                        <a:pt x="8621" y="51"/>
                      </a:lnTo>
                      <a:lnTo>
                        <a:pt x="8621" y="0"/>
                      </a:lnTo>
                      <a:lnTo>
                        <a:pt x="8576" y="0"/>
                      </a:lnTo>
                      <a:lnTo>
                        <a:pt x="8621" y="51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68" name="Freeform 11"/>
                <p:cNvSpPr/>
                <p:nvPr/>
              </p:nvSpPr>
              <p:spPr bwMode="auto">
                <a:xfrm>
                  <a:off x="5076" y="3579"/>
                  <a:ext cx="11" cy="545"/>
                </a:xfrm>
                <a:custGeom>
                  <a:avLst/>
                  <a:gdLst>
                    <a:gd name="T0" fmla="*/ 1 w 91"/>
                    <a:gd name="T1" fmla="*/ 54 h 5457"/>
                    <a:gd name="T2" fmla="*/ 1 w 91"/>
                    <a:gd name="T3" fmla="*/ 54 h 5457"/>
                    <a:gd name="T4" fmla="*/ 1 w 91"/>
                    <a:gd name="T5" fmla="*/ 0 h 5457"/>
                    <a:gd name="T6" fmla="*/ 0 w 91"/>
                    <a:gd name="T7" fmla="*/ 0 h 5457"/>
                    <a:gd name="T8" fmla="*/ 0 w 91"/>
                    <a:gd name="T9" fmla="*/ 54 h 5457"/>
                    <a:gd name="T10" fmla="*/ 1 w 91"/>
                    <a:gd name="T11" fmla="*/ 53 h 5457"/>
                    <a:gd name="T12" fmla="*/ 1 w 91"/>
                    <a:gd name="T13" fmla="*/ 54 h 5457"/>
                    <a:gd name="T14" fmla="*/ 1 w 91"/>
                    <a:gd name="T15" fmla="*/ 54 h 5457"/>
                    <a:gd name="T16" fmla="*/ 1 w 91"/>
                    <a:gd name="T17" fmla="*/ 54 h 5457"/>
                    <a:gd name="T18" fmla="*/ 1 w 91"/>
                    <a:gd name="T19" fmla="*/ 54 h 545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457"/>
                    <a:gd name="T32" fmla="*/ 91 w 91"/>
                    <a:gd name="T33" fmla="*/ 5457 h 5457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457">
                      <a:moveTo>
                        <a:pt x="46" y="5457"/>
                      </a:moveTo>
                      <a:lnTo>
                        <a:pt x="91" y="5407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5407"/>
                      </a:lnTo>
                      <a:lnTo>
                        <a:pt x="46" y="5357"/>
                      </a:lnTo>
                      <a:lnTo>
                        <a:pt x="46" y="5457"/>
                      </a:lnTo>
                      <a:lnTo>
                        <a:pt x="91" y="5457"/>
                      </a:lnTo>
                      <a:lnTo>
                        <a:pt x="91" y="5407"/>
                      </a:lnTo>
                      <a:lnTo>
                        <a:pt x="46" y="5457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69" name="Freeform 12"/>
                <p:cNvSpPr/>
                <p:nvPr/>
              </p:nvSpPr>
              <p:spPr bwMode="auto">
                <a:xfrm>
                  <a:off x="4124" y="4114"/>
                  <a:ext cx="958" cy="10"/>
                </a:xfrm>
                <a:custGeom>
                  <a:avLst/>
                  <a:gdLst>
                    <a:gd name="T0" fmla="*/ 0 w 8622"/>
                    <a:gd name="T1" fmla="*/ 1 h 100"/>
                    <a:gd name="T2" fmla="*/ 1 w 8622"/>
                    <a:gd name="T3" fmla="*/ 1 h 100"/>
                    <a:gd name="T4" fmla="*/ 106 w 8622"/>
                    <a:gd name="T5" fmla="*/ 1 h 100"/>
                    <a:gd name="T6" fmla="*/ 106 w 8622"/>
                    <a:gd name="T7" fmla="*/ 0 h 100"/>
                    <a:gd name="T8" fmla="*/ 1 w 8622"/>
                    <a:gd name="T9" fmla="*/ 0 h 100"/>
                    <a:gd name="T10" fmla="*/ 1 w 8622"/>
                    <a:gd name="T11" fmla="*/ 1 h 100"/>
                    <a:gd name="T12" fmla="*/ 0 w 8622"/>
                    <a:gd name="T13" fmla="*/ 1 h 100"/>
                    <a:gd name="T14" fmla="*/ 0 w 8622"/>
                    <a:gd name="T15" fmla="*/ 1 h 100"/>
                    <a:gd name="T16" fmla="*/ 1 w 8622"/>
                    <a:gd name="T17" fmla="*/ 1 h 100"/>
                    <a:gd name="T18" fmla="*/ 0 w 8622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622"/>
                    <a:gd name="T31" fmla="*/ 0 h 100"/>
                    <a:gd name="T32" fmla="*/ 8622 w 8622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622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8622" y="100"/>
                      </a:lnTo>
                      <a:lnTo>
                        <a:pt x="8622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70" name="Freeform 13"/>
                <p:cNvSpPr/>
                <p:nvPr/>
              </p:nvSpPr>
              <p:spPr bwMode="auto">
                <a:xfrm>
                  <a:off x="4124" y="3573"/>
                  <a:ext cx="10" cy="546"/>
                </a:xfrm>
                <a:custGeom>
                  <a:avLst/>
                  <a:gdLst>
                    <a:gd name="T0" fmla="*/ 1 w 91"/>
                    <a:gd name="T1" fmla="*/ 0 h 5458"/>
                    <a:gd name="T2" fmla="*/ 0 w 91"/>
                    <a:gd name="T3" fmla="*/ 1 h 5458"/>
                    <a:gd name="T4" fmla="*/ 0 w 91"/>
                    <a:gd name="T5" fmla="*/ 55 h 5458"/>
                    <a:gd name="T6" fmla="*/ 1 w 91"/>
                    <a:gd name="T7" fmla="*/ 55 h 5458"/>
                    <a:gd name="T8" fmla="*/ 1 w 91"/>
                    <a:gd name="T9" fmla="*/ 1 h 5458"/>
                    <a:gd name="T10" fmla="*/ 1 w 91"/>
                    <a:gd name="T11" fmla="*/ 1 h 5458"/>
                    <a:gd name="T12" fmla="*/ 1 w 91"/>
                    <a:gd name="T13" fmla="*/ 0 h 5458"/>
                    <a:gd name="T14" fmla="*/ 0 w 91"/>
                    <a:gd name="T15" fmla="*/ 0 h 5458"/>
                    <a:gd name="T16" fmla="*/ 0 w 91"/>
                    <a:gd name="T17" fmla="*/ 1 h 5458"/>
                    <a:gd name="T18" fmla="*/ 1 w 91"/>
                    <a:gd name="T19" fmla="*/ 0 h 545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458"/>
                    <a:gd name="T32" fmla="*/ 91 w 91"/>
                    <a:gd name="T33" fmla="*/ 5458 h 545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458">
                      <a:moveTo>
                        <a:pt x="46" y="0"/>
                      </a:moveTo>
                      <a:lnTo>
                        <a:pt x="0" y="51"/>
                      </a:lnTo>
                      <a:lnTo>
                        <a:pt x="0" y="5458"/>
                      </a:lnTo>
                      <a:lnTo>
                        <a:pt x="91" y="5458"/>
                      </a:lnTo>
                      <a:lnTo>
                        <a:pt x="91" y="51"/>
                      </a:lnTo>
                      <a:lnTo>
                        <a:pt x="46" y="101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1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71" name="Rectangle 14"/>
                <p:cNvSpPr>
                  <a:spLocks noChangeArrowheads="1"/>
                </p:cNvSpPr>
                <p:nvPr/>
              </p:nvSpPr>
              <p:spPr bwMode="auto">
                <a:xfrm>
                  <a:off x="4129" y="3984"/>
                  <a:ext cx="136" cy="135"/>
                </a:xfrm>
                <a:prstGeom prst="rect">
                  <a:avLst/>
                </a:prstGeom>
                <a:solidFill>
                  <a:srgbClr val="DC2B19"/>
                </a:solidFill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72" name="Freeform 15"/>
                <p:cNvSpPr/>
                <p:nvPr/>
              </p:nvSpPr>
              <p:spPr bwMode="auto">
                <a:xfrm>
                  <a:off x="4129" y="3979"/>
                  <a:ext cx="141" cy="10"/>
                </a:xfrm>
                <a:custGeom>
                  <a:avLst/>
                  <a:gdLst>
                    <a:gd name="T0" fmla="*/ 16 w 1270"/>
                    <a:gd name="T1" fmla="*/ 1 h 100"/>
                    <a:gd name="T2" fmla="*/ 15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1 h 100"/>
                    <a:gd name="T8" fmla="*/ 15 w 1270"/>
                    <a:gd name="T9" fmla="*/ 1 h 100"/>
                    <a:gd name="T10" fmla="*/ 15 w 1270"/>
                    <a:gd name="T11" fmla="*/ 1 h 100"/>
                    <a:gd name="T12" fmla="*/ 16 w 1270"/>
                    <a:gd name="T13" fmla="*/ 1 h 100"/>
                    <a:gd name="T14" fmla="*/ 16 w 1270"/>
                    <a:gd name="T15" fmla="*/ 0 h 100"/>
                    <a:gd name="T16" fmla="*/ 15 w 1270"/>
                    <a:gd name="T17" fmla="*/ 0 h 100"/>
                    <a:gd name="T18" fmla="*/ 16 w 1270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270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80" y="50"/>
                      </a:lnTo>
                      <a:lnTo>
                        <a:pt x="1270" y="50"/>
                      </a:lnTo>
                      <a:lnTo>
                        <a:pt x="1270" y="0"/>
                      </a:lnTo>
                      <a:lnTo>
                        <a:pt x="1225" y="0"/>
                      </a:lnTo>
                      <a:lnTo>
                        <a:pt x="127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73" name="Freeform 16"/>
                <p:cNvSpPr/>
                <p:nvPr/>
              </p:nvSpPr>
              <p:spPr bwMode="auto">
                <a:xfrm>
                  <a:off x="4260" y="3984"/>
                  <a:ext cx="10" cy="140"/>
                </a:xfrm>
                <a:custGeom>
                  <a:avLst/>
                  <a:gdLst>
                    <a:gd name="T0" fmla="*/ 1 w 90"/>
                    <a:gd name="T1" fmla="*/ 14 h 1402"/>
                    <a:gd name="T2" fmla="*/ 1 w 90"/>
                    <a:gd name="T3" fmla="*/ 13 h 1402"/>
                    <a:gd name="T4" fmla="*/ 1 w 90"/>
                    <a:gd name="T5" fmla="*/ 0 h 1402"/>
                    <a:gd name="T6" fmla="*/ 0 w 90"/>
                    <a:gd name="T7" fmla="*/ 0 h 1402"/>
                    <a:gd name="T8" fmla="*/ 0 w 90"/>
                    <a:gd name="T9" fmla="*/ 13 h 1402"/>
                    <a:gd name="T10" fmla="*/ 1 w 90"/>
                    <a:gd name="T11" fmla="*/ 13 h 1402"/>
                    <a:gd name="T12" fmla="*/ 1 w 90"/>
                    <a:gd name="T13" fmla="*/ 14 h 1402"/>
                    <a:gd name="T14" fmla="*/ 1 w 90"/>
                    <a:gd name="T15" fmla="*/ 14 h 1402"/>
                    <a:gd name="T16" fmla="*/ 1 w 90"/>
                    <a:gd name="T17" fmla="*/ 13 h 1402"/>
                    <a:gd name="T18" fmla="*/ 1 w 90"/>
                    <a:gd name="T19" fmla="*/ 14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1402"/>
                    <a:gd name="T32" fmla="*/ 90 w 90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1402">
                      <a:moveTo>
                        <a:pt x="45" y="1402"/>
                      </a:moveTo>
                      <a:lnTo>
                        <a:pt x="90" y="1352"/>
                      </a:lnTo>
                      <a:lnTo>
                        <a:pt x="90" y="0"/>
                      </a:lnTo>
                      <a:lnTo>
                        <a:pt x="0" y="0"/>
                      </a:lnTo>
                      <a:lnTo>
                        <a:pt x="0" y="1352"/>
                      </a:lnTo>
                      <a:lnTo>
                        <a:pt x="45" y="1302"/>
                      </a:lnTo>
                      <a:lnTo>
                        <a:pt x="45" y="1402"/>
                      </a:lnTo>
                      <a:lnTo>
                        <a:pt x="90" y="1402"/>
                      </a:lnTo>
                      <a:lnTo>
                        <a:pt x="90" y="1352"/>
                      </a:lnTo>
                      <a:lnTo>
                        <a:pt x="45" y="140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74" name="Freeform 17"/>
                <p:cNvSpPr/>
                <p:nvPr/>
              </p:nvSpPr>
              <p:spPr bwMode="auto">
                <a:xfrm>
                  <a:off x="4124" y="4114"/>
                  <a:ext cx="141" cy="10"/>
                </a:xfrm>
                <a:custGeom>
                  <a:avLst/>
                  <a:gdLst>
                    <a:gd name="T0" fmla="*/ 0 w 1271"/>
                    <a:gd name="T1" fmla="*/ 1 h 100"/>
                    <a:gd name="T2" fmla="*/ 1 w 1271"/>
                    <a:gd name="T3" fmla="*/ 1 h 100"/>
                    <a:gd name="T4" fmla="*/ 16 w 1271"/>
                    <a:gd name="T5" fmla="*/ 1 h 100"/>
                    <a:gd name="T6" fmla="*/ 16 w 1271"/>
                    <a:gd name="T7" fmla="*/ 0 h 100"/>
                    <a:gd name="T8" fmla="*/ 1 w 1271"/>
                    <a:gd name="T9" fmla="*/ 0 h 100"/>
                    <a:gd name="T10" fmla="*/ 1 w 1271"/>
                    <a:gd name="T11" fmla="*/ 1 h 100"/>
                    <a:gd name="T12" fmla="*/ 0 w 1271"/>
                    <a:gd name="T13" fmla="*/ 1 h 100"/>
                    <a:gd name="T14" fmla="*/ 0 w 1271"/>
                    <a:gd name="T15" fmla="*/ 1 h 100"/>
                    <a:gd name="T16" fmla="*/ 1 w 1271"/>
                    <a:gd name="T17" fmla="*/ 1 h 100"/>
                    <a:gd name="T18" fmla="*/ 0 w 1271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75" name="Freeform 18"/>
                <p:cNvSpPr/>
                <p:nvPr/>
              </p:nvSpPr>
              <p:spPr bwMode="auto">
                <a:xfrm>
                  <a:off x="4124" y="3979"/>
                  <a:ext cx="10" cy="140"/>
                </a:xfrm>
                <a:custGeom>
                  <a:avLst/>
                  <a:gdLst>
                    <a:gd name="T0" fmla="*/ 1 w 91"/>
                    <a:gd name="T1" fmla="*/ 0 h 1402"/>
                    <a:gd name="T2" fmla="*/ 0 w 91"/>
                    <a:gd name="T3" fmla="*/ 0 h 1402"/>
                    <a:gd name="T4" fmla="*/ 0 w 91"/>
                    <a:gd name="T5" fmla="*/ 14 h 1402"/>
                    <a:gd name="T6" fmla="*/ 1 w 91"/>
                    <a:gd name="T7" fmla="*/ 14 h 1402"/>
                    <a:gd name="T8" fmla="*/ 1 w 91"/>
                    <a:gd name="T9" fmla="*/ 0 h 1402"/>
                    <a:gd name="T10" fmla="*/ 1 w 91"/>
                    <a:gd name="T11" fmla="*/ 1 h 1402"/>
                    <a:gd name="T12" fmla="*/ 1 w 91"/>
                    <a:gd name="T13" fmla="*/ 0 h 1402"/>
                    <a:gd name="T14" fmla="*/ 0 w 91"/>
                    <a:gd name="T15" fmla="*/ 0 h 1402"/>
                    <a:gd name="T16" fmla="*/ 0 w 91"/>
                    <a:gd name="T17" fmla="*/ 0 h 1402"/>
                    <a:gd name="T18" fmla="*/ 1 w 91"/>
                    <a:gd name="T19" fmla="*/ 0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1402"/>
                    <a:gd name="T32" fmla="*/ 91 w 91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1402">
                      <a:moveTo>
                        <a:pt x="46" y="0"/>
                      </a:moveTo>
                      <a:lnTo>
                        <a:pt x="0" y="50"/>
                      </a:lnTo>
                      <a:lnTo>
                        <a:pt x="0" y="1402"/>
                      </a:lnTo>
                      <a:lnTo>
                        <a:pt x="91" y="1402"/>
                      </a:lnTo>
                      <a:lnTo>
                        <a:pt x="91" y="50"/>
                      </a:lnTo>
                      <a:lnTo>
                        <a:pt x="46" y="10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76" name="Rectangle 19"/>
                <p:cNvSpPr>
                  <a:spLocks noChangeArrowheads="1"/>
                </p:cNvSpPr>
                <p:nvPr/>
              </p:nvSpPr>
              <p:spPr bwMode="auto">
                <a:xfrm>
                  <a:off x="4265" y="3714"/>
                  <a:ext cx="136" cy="405"/>
                </a:xfrm>
                <a:prstGeom prst="rect">
                  <a:avLst/>
                </a:prstGeom>
                <a:solidFill>
                  <a:srgbClr val="DC2B19"/>
                </a:solidFill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77" name="Freeform 20"/>
                <p:cNvSpPr/>
                <p:nvPr/>
              </p:nvSpPr>
              <p:spPr bwMode="auto">
                <a:xfrm>
                  <a:off x="4265" y="3709"/>
                  <a:ext cx="141" cy="10"/>
                </a:xfrm>
                <a:custGeom>
                  <a:avLst/>
                  <a:gdLst>
                    <a:gd name="T0" fmla="*/ 16 w 1271"/>
                    <a:gd name="T1" fmla="*/ 1 h 100"/>
                    <a:gd name="T2" fmla="*/ 15 w 1271"/>
                    <a:gd name="T3" fmla="*/ 0 h 100"/>
                    <a:gd name="T4" fmla="*/ 0 w 1271"/>
                    <a:gd name="T5" fmla="*/ 0 h 100"/>
                    <a:gd name="T6" fmla="*/ 0 w 1271"/>
                    <a:gd name="T7" fmla="*/ 1 h 100"/>
                    <a:gd name="T8" fmla="*/ 15 w 1271"/>
                    <a:gd name="T9" fmla="*/ 1 h 100"/>
                    <a:gd name="T10" fmla="*/ 15 w 1271"/>
                    <a:gd name="T11" fmla="*/ 1 h 100"/>
                    <a:gd name="T12" fmla="*/ 16 w 1271"/>
                    <a:gd name="T13" fmla="*/ 1 h 100"/>
                    <a:gd name="T14" fmla="*/ 16 w 1271"/>
                    <a:gd name="T15" fmla="*/ 0 h 100"/>
                    <a:gd name="T16" fmla="*/ 15 w 1271"/>
                    <a:gd name="T17" fmla="*/ 0 h 100"/>
                    <a:gd name="T18" fmla="*/ 16 w 1271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1271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79" y="50"/>
                      </a:lnTo>
                      <a:lnTo>
                        <a:pt x="1271" y="50"/>
                      </a:lnTo>
                      <a:lnTo>
                        <a:pt x="1271" y="0"/>
                      </a:lnTo>
                      <a:lnTo>
                        <a:pt x="1225" y="0"/>
                      </a:lnTo>
                      <a:lnTo>
                        <a:pt x="1271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78" name="Freeform 21"/>
                <p:cNvSpPr/>
                <p:nvPr/>
              </p:nvSpPr>
              <p:spPr bwMode="auto">
                <a:xfrm>
                  <a:off x="4396" y="3714"/>
                  <a:ext cx="10" cy="410"/>
                </a:xfrm>
                <a:custGeom>
                  <a:avLst/>
                  <a:gdLst>
                    <a:gd name="T0" fmla="*/ 1 w 92"/>
                    <a:gd name="T1" fmla="*/ 41 h 4106"/>
                    <a:gd name="T2" fmla="*/ 1 w 92"/>
                    <a:gd name="T3" fmla="*/ 40 h 4106"/>
                    <a:gd name="T4" fmla="*/ 1 w 92"/>
                    <a:gd name="T5" fmla="*/ 0 h 4106"/>
                    <a:gd name="T6" fmla="*/ 0 w 92"/>
                    <a:gd name="T7" fmla="*/ 0 h 4106"/>
                    <a:gd name="T8" fmla="*/ 0 w 92"/>
                    <a:gd name="T9" fmla="*/ 40 h 4106"/>
                    <a:gd name="T10" fmla="*/ 1 w 92"/>
                    <a:gd name="T11" fmla="*/ 40 h 4106"/>
                    <a:gd name="T12" fmla="*/ 1 w 92"/>
                    <a:gd name="T13" fmla="*/ 41 h 4106"/>
                    <a:gd name="T14" fmla="*/ 1 w 92"/>
                    <a:gd name="T15" fmla="*/ 41 h 4106"/>
                    <a:gd name="T16" fmla="*/ 1 w 92"/>
                    <a:gd name="T17" fmla="*/ 40 h 4106"/>
                    <a:gd name="T18" fmla="*/ 1 w 92"/>
                    <a:gd name="T19" fmla="*/ 41 h 410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2"/>
                    <a:gd name="T31" fmla="*/ 0 h 4106"/>
                    <a:gd name="T32" fmla="*/ 92 w 92"/>
                    <a:gd name="T33" fmla="*/ 4106 h 410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2" h="4106">
                      <a:moveTo>
                        <a:pt x="46" y="4106"/>
                      </a:moveTo>
                      <a:lnTo>
                        <a:pt x="92" y="4056"/>
                      </a:lnTo>
                      <a:lnTo>
                        <a:pt x="92" y="0"/>
                      </a:lnTo>
                      <a:lnTo>
                        <a:pt x="0" y="0"/>
                      </a:lnTo>
                      <a:lnTo>
                        <a:pt x="0" y="4056"/>
                      </a:lnTo>
                      <a:lnTo>
                        <a:pt x="46" y="4006"/>
                      </a:lnTo>
                      <a:lnTo>
                        <a:pt x="46" y="4106"/>
                      </a:lnTo>
                      <a:lnTo>
                        <a:pt x="92" y="4106"/>
                      </a:lnTo>
                      <a:lnTo>
                        <a:pt x="92" y="4056"/>
                      </a:lnTo>
                      <a:lnTo>
                        <a:pt x="46" y="4106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79" name="Freeform 22"/>
                <p:cNvSpPr/>
                <p:nvPr/>
              </p:nvSpPr>
              <p:spPr bwMode="auto">
                <a:xfrm>
                  <a:off x="4260" y="4114"/>
                  <a:ext cx="141" cy="10"/>
                </a:xfrm>
                <a:custGeom>
                  <a:avLst/>
                  <a:gdLst>
                    <a:gd name="T0" fmla="*/ 0 w 1270"/>
                    <a:gd name="T1" fmla="*/ 1 h 100"/>
                    <a:gd name="T2" fmla="*/ 1 w 1270"/>
                    <a:gd name="T3" fmla="*/ 1 h 100"/>
                    <a:gd name="T4" fmla="*/ 16 w 1270"/>
                    <a:gd name="T5" fmla="*/ 1 h 100"/>
                    <a:gd name="T6" fmla="*/ 16 w 1270"/>
                    <a:gd name="T7" fmla="*/ 0 h 100"/>
                    <a:gd name="T8" fmla="*/ 1 w 1270"/>
                    <a:gd name="T9" fmla="*/ 0 h 100"/>
                    <a:gd name="T10" fmla="*/ 1 w 1270"/>
                    <a:gd name="T11" fmla="*/ 1 h 100"/>
                    <a:gd name="T12" fmla="*/ 0 w 1270"/>
                    <a:gd name="T13" fmla="*/ 1 h 100"/>
                    <a:gd name="T14" fmla="*/ 0 w 1270"/>
                    <a:gd name="T15" fmla="*/ 1 h 100"/>
                    <a:gd name="T16" fmla="*/ 1 w 1270"/>
                    <a:gd name="T17" fmla="*/ 1 h 100"/>
                    <a:gd name="T18" fmla="*/ 0 w 1270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0" y="50"/>
                      </a:moveTo>
                      <a:lnTo>
                        <a:pt x="45" y="100"/>
                      </a:lnTo>
                      <a:lnTo>
                        <a:pt x="1270" y="100"/>
                      </a:lnTo>
                      <a:lnTo>
                        <a:pt x="1270" y="0"/>
                      </a:lnTo>
                      <a:lnTo>
                        <a:pt x="45" y="0"/>
                      </a:lnTo>
                      <a:lnTo>
                        <a:pt x="90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5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80" name="Freeform 23"/>
                <p:cNvSpPr/>
                <p:nvPr/>
              </p:nvSpPr>
              <p:spPr bwMode="auto">
                <a:xfrm>
                  <a:off x="4260" y="3709"/>
                  <a:ext cx="10" cy="410"/>
                </a:xfrm>
                <a:custGeom>
                  <a:avLst/>
                  <a:gdLst>
                    <a:gd name="T0" fmla="*/ 1 w 90"/>
                    <a:gd name="T1" fmla="*/ 0 h 4106"/>
                    <a:gd name="T2" fmla="*/ 0 w 90"/>
                    <a:gd name="T3" fmla="*/ 0 h 4106"/>
                    <a:gd name="T4" fmla="*/ 0 w 90"/>
                    <a:gd name="T5" fmla="*/ 41 h 4106"/>
                    <a:gd name="T6" fmla="*/ 1 w 90"/>
                    <a:gd name="T7" fmla="*/ 41 h 4106"/>
                    <a:gd name="T8" fmla="*/ 1 w 90"/>
                    <a:gd name="T9" fmla="*/ 0 h 4106"/>
                    <a:gd name="T10" fmla="*/ 1 w 90"/>
                    <a:gd name="T11" fmla="*/ 1 h 4106"/>
                    <a:gd name="T12" fmla="*/ 1 w 90"/>
                    <a:gd name="T13" fmla="*/ 0 h 4106"/>
                    <a:gd name="T14" fmla="*/ 0 w 90"/>
                    <a:gd name="T15" fmla="*/ 0 h 4106"/>
                    <a:gd name="T16" fmla="*/ 0 w 90"/>
                    <a:gd name="T17" fmla="*/ 0 h 4106"/>
                    <a:gd name="T18" fmla="*/ 1 w 90"/>
                    <a:gd name="T19" fmla="*/ 0 h 410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4106"/>
                    <a:gd name="T32" fmla="*/ 90 w 90"/>
                    <a:gd name="T33" fmla="*/ 4106 h 410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4106">
                      <a:moveTo>
                        <a:pt x="45" y="0"/>
                      </a:moveTo>
                      <a:lnTo>
                        <a:pt x="0" y="50"/>
                      </a:lnTo>
                      <a:lnTo>
                        <a:pt x="0" y="4106"/>
                      </a:lnTo>
                      <a:lnTo>
                        <a:pt x="90" y="4106"/>
                      </a:lnTo>
                      <a:lnTo>
                        <a:pt x="90" y="50"/>
                      </a:lnTo>
                      <a:lnTo>
                        <a:pt x="45" y="100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81" name="Rectangle 24"/>
                <p:cNvSpPr>
                  <a:spLocks noChangeArrowheads="1"/>
                </p:cNvSpPr>
                <p:nvPr/>
              </p:nvSpPr>
              <p:spPr bwMode="auto">
                <a:xfrm>
                  <a:off x="4401" y="3849"/>
                  <a:ext cx="136" cy="270"/>
                </a:xfrm>
                <a:prstGeom prst="rect">
                  <a:avLst/>
                </a:prstGeom>
                <a:solidFill>
                  <a:srgbClr val="DC2B19"/>
                </a:solidFill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82" name="Freeform 25"/>
                <p:cNvSpPr/>
                <p:nvPr/>
              </p:nvSpPr>
              <p:spPr bwMode="auto">
                <a:xfrm>
                  <a:off x="4396" y="3844"/>
                  <a:ext cx="141" cy="10"/>
                </a:xfrm>
                <a:custGeom>
                  <a:avLst/>
                  <a:gdLst>
                    <a:gd name="T0" fmla="*/ 1 w 1271"/>
                    <a:gd name="T1" fmla="*/ 1 h 100"/>
                    <a:gd name="T2" fmla="*/ 1 w 1271"/>
                    <a:gd name="T3" fmla="*/ 1 h 100"/>
                    <a:gd name="T4" fmla="*/ 16 w 1271"/>
                    <a:gd name="T5" fmla="*/ 1 h 100"/>
                    <a:gd name="T6" fmla="*/ 16 w 1271"/>
                    <a:gd name="T7" fmla="*/ 0 h 100"/>
                    <a:gd name="T8" fmla="*/ 1 w 1271"/>
                    <a:gd name="T9" fmla="*/ 0 h 100"/>
                    <a:gd name="T10" fmla="*/ 0 w 1271"/>
                    <a:gd name="T11" fmla="*/ 1 h 100"/>
                    <a:gd name="T12" fmla="*/ 1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1 h 100"/>
                    <a:gd name="T18" fmla="*/ 1 w 1271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92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92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83" name="Freeform 26"/>
                <p:cNvSpPr/>
                <p:nvPr/>
              </p:nvSpPr>
              <p:spPr bwMode="auto">
                <a:xfrm>
                  <a:off x="4396" y="3849"/>
                  <a:ext cx="10" cy="275"/>
                </a:xfrm>
                <a:custGeom>
                  <a:avLst/>
                  <a:gdLst>
                    <a:gd name="T0" fmla="*/ 1 w 92"/>
                    <a:gd name="T1" fmla="*/ 26 h 2754"/>
                    <a:gd name="T2" fmla="*/ 1 w 92"/>
                    <a:gd name="T3" fmla="*/ 27 h 2754"/>
                    <a:gd name="T4" fmla="*/ 1 w 92"/>
                    <a:gd name="T5" fmla="*/ 0 h 2754"/>
                    <a:gd name="T6" fmla="*/ 0 w 92"/>
                    <a:gd name="T7" fmla="*/ 0 h 2754"/>
                    <a:gd name="T8" fmla="*/ 0 w 92"/>
                    <a:gd name="T9" fmla="*/ 27 h 2754"/>
                    <a:gd name="T10" fmla="*/ 1 w 92"/>
                    <a:gd name="T11" fmla="*/ 27 h 2754"/>
                    <a:gd name="T12" fmla="*/ 0 w 92"/>
                    <a:gd name="T13" fmla="*/ 27 h 2754"/>
                    <a:gd name="T14" fmla="*/ 0 w 92"/>
                    <a:gd name="T15" fmla="*/ 27 h 2754"/>
                    <a:gd name="T16" fmla="*/ 1 w 92"/>
                    <a:gd name="T17" fmla="*/ 27 h 2754"/>
                    <a:gd name="T18" fmla="*/ 1 w 92"/>
                    <a:gd name="T19" fmla="*/ 26 h 275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2"/>
                    <a:gd name="T31" fmla="*/ 0 h 2754"/>
                    <a:gd name="T32" fmla="*/ 92 w 92"/>
                    <a:gd name="T33" fmla="*/ 2754 h 275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2" h="2754">
                      <a:moveTo>
                        <a:pt x="46" y="2654"/>
                      </a:moveTo>
                      <a:lnTo>
                        <a:pt x="92" y="2704"/>
                      </a:lnTo>
                      <a:lnTo>
                        <a:pt x="92" y="0"/>
                      </a:lnTo>
                      <a:lnTo>
                        <a:pt x="0" y="0"/>
                      </a:lnTo>
                      <a:lnTo>
                        <a:pt x="0" y="2704"/>
                      </a:lnTo>
                      <a:lnTo>
                        <a:pt x="46" y="2754"/>
                      </a:lnTo>
                      <a:lnTo>
                        <a:pt x="0" y="2704"/>
                      </a:lnTo>
                      <a:lnTo>
                        <a:pt x="0" y="2754"/>
                      </a:lnTo>
                      <a:lnTo>
                        <a:pt x="46" y="2754"/>
                      </a:lnTo>
                      <a:lnTo>
                        <a:pt x="46" y="2654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84" name="Freeform 27"/>
                <p:cNvSpPr/>
                <p:nvPr/>
              </p:nvSpPr>
              <p:spPr bwMode="auto">
                <a:xfrm>
                  <a:off x="4401" y="4114"/>
                  <a:ext cx="141" cy="10"/>
                </a:xfrm>
                <a:custGeom>
                  <a:avLst/>
                  <a:gdLst>
                    <a:gd name="T0" fmla="*/ 15 w 1270"/>
                    <a:gd name="T1" fmla="*/ 1 h 100"/>
                    <a:gd name="T2" fmla="*/ 15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1 h 100"/>
                    <a:gd name="T8" fmla="*/ 15 w 1270"/>
                    <a:gd name="T9" fmla="*/ 1 h 100"/>
                    <a:gd name="T10" fmla="*/ 16 w 1270"/>
                    <a:gd name="T11" fmla="*/ 1 h 100"/>
                    <a:gd name="T12" fmla="*/ 15 w 1270"/>
                    <a:gd name="T13" fmla="*/ 1 h 100"/>
                    <a:gd name="T14" fmla="*/ 16 w 1270"/>
                    <a:gd name="T15" fmla="*/ 1 h 100"/>
                    <a:gd name="T16" fmla="*/ 16 w 1270"/>
                    <a:gd name="T17" fmla="*/ 1 h 100"/>
                    <a:gd name="T18" fmla="*/ 15 w 1270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179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270" y="50"/>
                      </a:lnTo>
                      <a:lnTo>
                        <a:pt x="1225" y="100"/>
                      </a:lnTo>
                      <a:lnTo>
                        <a:pt x="1270" y="100"/>
                      </a:lnTo>
                      <a:lnTo>
                        <a:pt x="1270" y="50"/>
                      </a:lnTo>
                      <a:lnTo>
                        <a:pt x="1179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85" name="Freeform 28"/>
                <p:cNvSpPr/>
                <p:nvPr/>
              </p:nvSpPr>
              <p:spPr bwMode="auto">
                <a:xfrm>
                  <a:off x="4532" y="3844"/>
                  <a:ext cx="10" cy="275"/>
                </a:xfrm>
                <a:custGeom>
                  <a:avLst/>
                  <a:gdLst>
                    <a:gd name="T0" fmla="*/ 1 w 91"/>
                    <a:gd name="T1" fmla="*/ 1 h 2754"/>
                    <a:gd name="T2" fmla="*/ 0 w 91"/>
                    <a:gd name="T3" fmla="*/ 0 h 2754"/>
                    <a:gd name="T4" fmla="*/ 0 w 91"/>
                    <a:gd name="T5" fmla="*/ 27 h 2754"/>
                    <a:gd name="T6" fmla="*/ 1 w 91"/>
                    <a:gd name="T7" fmla="*/ 27 h 2754"/>
                    <a:gd name="T8" fmla="*/ 1 w 91"/>
                    <a:gd name="T9" fmla="*/ 0 h 2754"/>
                    <a:gd name="T10" fmla="*/ 1 w 91"/>
                    <a:gd name="T11" fmla="*/ 0 h 2754"/>
                    <a:gd name="T12" fmla="*/ 1 w 91"/>
                    <a:gd name="T13" fmla="*/ 0 h 2754"/>
                    <a:gd name="T14" fmla="*/ 1 w 91"/>
                    <a:gd name="T15" fmla="*/ 0 h 2754"/>
                    <a:gd name="T16" fmla="*/ 1 w 91"/>
                    <a:gd name="T17" fmla="*/ 0 h 2754"/>
                    <a:gd name="T18" fmla="*/ 1 w 91"/>
                    <a:gd name="T19" fmla="*/ 1 h 275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2754"/>
                    <a:gd name="T32" fmla="*/ 91 w 91"/>
                    <a:gd name="T33" fmla="*/ 2754 h 275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2754">
                      <a:moveTo>
                        <a:pt x="46" y="100"/>
                      </a:moveTo>
                      <a:lnTo>
                        <a:pt x="0" y="50"/>
                      </a:lnTo>
                      <a:lnTo>
                        <a:pt x="0" y="2754"/>
                      </a:lnTo>
                      <a:lnTo>
                        <a:pt x="91" y="2754"/>
                      </a:lnTo>
                      <a:lnTo>
                        <a:pt x="91" y="5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91" y="0"/>
                      </a:lnTo>
                      <a:lnTo>
                        <a:pt x="46" y="0"/>
                      </a:lnTo>
                      <a:lnTo>
                        <a:pt x="46" y="10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86" name="Rectangle 29"/>
                <p:cNvSpPr>
                  <a:spLocks noChangeArrowheads="1"/>
                </p:cNvSpPr>
                <p:nvPr/>
              </p:nvSpPr>
              <p:spPr bwMode="auto">
                <a:xfrm>
                  <a:off x="4537" y="4029"/>
                  <a:ext cx="136" cy="90"/>
                </a:xfrm>
                <a:prstGeom prst="rect">
                  <a:avLst/>
                </a:prstGeom>
                <a:solidFill>
                  <a:srgbClr val="DC2B19"/>
                </a:solidFill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87" name="Freeform 30"/>
                <p:cNvSpPr/>
                <p:nvPr/>
              </p:nvSpPr>
              <p:spPr bwMode="auto">
                <a:xfrm>
                  <a:off x="4537" y="4024"/>
                  <a:ext cx="141" cy="10"/>
                </a:xfrm>
                <a:custGeom>
                  <a:avLst/>
                  <a:gdLst>
                    <a:gd name="T0" fmla="*/ 16 w 1270"/>
                    <a:gd name="T1" fmla="*/ 1 h 100"/>
                    <a:gd name="T2" fmla="*/ 15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1 h 100"/>
                    <a:gd name="T8" fmla="*/ 15 w 1270"/>
                    <a:gd name="T9" fmla="*/ 1 h 100"/>
                    <a:gd name="T10" fmla="*/ 15 w 1270"/>
                    <a:gd name="T11" fmla="*/ 1 h 100"/>
                    <a:gd name="T12" fmla="*/ 16 w 1270"/>
                    <a:gd name="T13" fmla="*/ 1 h 100"/>
                    <a:gd name="T14" fmla="*/ 16 w 1270"/>
                    <a:gd name="T15" fmla="*/ 0 h 100"/>
                    <a:gd name="T16" fmla="*/ 15 w 1270"/>
                    <a:gd name="T17" fmla="*/ 0 h 100"/>
                    <a:gd name="T18" fmla="*/ 16 w 1270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270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80" y="50"/>
                      </a:lnTo>
                      <a:lnTo>
                        <a:pt x="1270" y="50"/>
                      </a:lnTo>
                      <a:lnTo>
                        <a:pt x="1270" y="0"/>
                      </a:lnTo>
                      <a:lnTo>
                        <a:pt x="1225" y="0"/>
                      </a:lnTo>
                      <a:lnTo>
                        <a:pt x="127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88" name="Freeform 31"/>
                <p:cNvSpPr/>
                <p:nvPr/>
              </p:nvSpPr>
              <p:spPr bwMode="auto">
                <a:xfrm>
                  <a:off x="4668" y="4029"/>
                  <a:ext cx="10" cy="95"/>
                </a:xfrm>
                <a:custGeom>
                  <a:avLst/>
                  <a:gdLst>
                    <a:gd name="T0" fmla="*/ 1 w 90"/>
                    <a:gd name="T1" fmla="*/ 9 h 952"/>
                    <a:gd name="T2" fmla="*/ 1 w 90"/>
                    <a:gd name="T3" fmla="*/ 9 h 952"/>
                    <a:gd name="T4" fmla="*/ 1 w 90"/>
                    <a:gd name="T5" fmla="*/ 0 h 952"/>
                    <a:gd name="T6" fmla="*/ 0 w 90"/>
                    <a:gd name="T7" fmla="*/ 0 h 952"/>
                    <a:gd name="T8" fmla="*/ 0 w 90"/>
                    <a:gd name="T9" fmla="*/ 9 h 952"/>
                    <a:gd name="T10" fmla="*/ 1 w 90"/>
                    <a:gd name="T11" fmla="*/ 8 h 952"/>
                    <a:gd name="T12" fmla="*/ 1 w 90"/>
                    <a:gd name="T13" fmla="*/ 9 h 952"/>
                    <a:gd name="T14" fmla="*/ 1 w 90"/>
                    <a:gd name="T15" fmla="*/ 9 h 952"/>
                    <a:gd name="T16" fmla="*/ 1 w 90"/>
                    <a:gd name="T17" fmla="*/ 9 h 952"/>
                    <a:gd name="T18" fmla="*/ 1 w 90"/>
                    <a:gd name="T19" fmla="*/ 9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952"/>
                    <a:gd name="T32" fmla="*/ 90 w 90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952">
                      <a:moveTo>
                        <a:pt x="45" y="952"/>
                      </a:moveTo>
                      <a:lnTo>
                        <a:pt x="90" y="902"/>
                      </a:lnTo>
                      <a:lnTo>
                        <a:pt x="90" y="0"/>
                      </a:lnTo>
                      <a:lnTo>
                        <a:pt x="0" y="0"/>
                      </a:lnTo>
                      <a:lnTo>
                        <a:pt x="0" y="902"/>
                      </a:lnTo>
                      <a:lnTo>
                        <a:pt x="45" y="852"/>
                      </a:lnTo>
                      <a:lnTo>
                        <a:pt x="45" y="952"/>
                      </a:lnTo>
                      <a:lnTo>
                        <a:pt x="90" y="952"/>
                      </a:lnTo>
                      <a:lnTo>
                        <a:pt x="90" y="902"/>
                      </a:lnTo>
                      <a:lnTo>
                        <a:pt x="45" y="95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89" name="Freeform 32"/>
                <p:cNvSpPr/>
                <p:nvPr/>
              </p:nvSpPr>
              <p:spPr bwMode="auto">
                <a:xfrm>
                  <a:off x="4532" y="4114"/>
                  <a:ext cx="141" cy="10"/>
                </a:xfrm>
                <a:custGeom>
                  <a:avLst/>
                  <a:gdLst>
                    <a:gd name="T0" fmla="*/ 0 w 1271"/>
                    <a:gd name="T1" fmla="*/ 1 h 100"/>
                    <a:gd name="T2" fmla="*/ 1 w 1271"/>
                    <a:gd name="T3" fmla="*/ 1 h 100"/>
                    <a:gd name="T4" fmla="*/ 16 w 1271"/>
                    <a:gd name="T5" fmla="*/ 1 h 100"/>
                    <a:gd name="T6" fmla="*/ 16 w 1271"/>
                    <a:gd name="T7" fmla="*/ 0 h 100"/>
                    <a:gd name="T8" fmla="*/ 1 w 1271"/>
                    <a:gd name="T9" fmla="*/ 0 h 100"/>
                    <a:gd name="T10" fmla="*/ 1 w 1271"/>
                    <a:gd name="T11" fmla="*/ 1 h 100"/>
                    <a:gd name="T12" fmla="*/ 0 w 1271"/>
                    <a:gd name="T13" fmla="*/ 1 h 100"/>
                    <a:gd name="T14" fmla="*/ 0 w 1271"/>
                    <a:gd name="T15" fmla="*/ 1 h 100"/>
                    <a:gd name="T16" fmla="*/ 1 w 1271"/>
                    <a:gd name="T17" fmla="*/ 1 h 100"/>
                    <a:gd name="T18" fmla="*/ 0 w 1271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90" name="Freeform 33"/>
                <p:cNvSpPr/>
                <p:nvPr/>
              </p:nvSpPr>
              <p:spPr bwMode="auto">
                <a:xfrm>
                  <a:off x="4532" y="4024"/>
                  <a:ext cx="10" cy="95"/>
                </a:xfrm>
                <a:custGeom>
                  <a:avLst/>
                  <a:gdLst>
                    <a:gd name="T0" fmla="*/ 1 w 91"/>
                    <a:gd name="T1" fmla="*/ 0 h 952"/>
                    <a:gd name="T2" fmla="*/ 0 w 91"/>
                    <a:gd name="T3" fmla="*/ 0 h 952"/>
                    <a:gd name="T4" fmla="*/ 0 w 91"/>
                    <a:gd name="T5" fmla="*/ 9 h 952"/>
                    <a:gd name="T6" fmla="*/ 1 w 91"/>
                    <a:gd name="T7" fmla="*/ 9 h 952"/>
                    <a:gd name="T8" fmla="*/ 1 w 91"/>
                    <a:gd name="T9" fmla="*/ 0 h 952"/>
                    <a:gd name="T10" fmla="*/ 1 w 91"/>
                    <a:gd name="T11" fmla="*/ 1 h 952"/>
                    <a:gd name="T12" fmla="*/ 1 w 91"/>
                    <a:gd name="T13" fmla="*/ 0 h 952"/>
                    <a:gd name="T14" fmla="*/ 0 w 91"/>
                    <a:gd name="T15" fmla="*/ 0 h 952"/>
                    <a:gd name="T16" fmla="*/ 0 w 91"/>
                    <a:gd name="T17" fmla="*/ 0 h 952"/>
                    <a:gd name="T18" fmla="*/ 1 w 91"/>
                    <a:gd name="T19" fmla="*/ 0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952"/>
                    <a:gd name="T32" fmla="*/ 91 w 91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952">
                      <a:moveTo>
                        <a:pt x="46" y="0"/>
                      </a:moveTo>
                      <a:lnTo>
                        <a:pt x="0" y="50"/>
                      </a:lnTo>
                      <a:lnTo>
                        <a:pt x="0" y="952"/>
                      </a:lnTo>
                      <a:lnTo>
                        <a:pt x="91" y="952"/>
                      </a:lnTo>
                      <a:lnTo>
                        <a:pt x="91" y="50"/>
                      </a:lnTo>
                      <a:lnTo>
                        <a:pt x="46" y="10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91" name="Rectangle 34"/>
                <p:cNvSpPr>
                  <a:spLocks noChangeArrowheads="1"/>
                </p:cNvSpPr>
                <p:nvPr/>
              </p:nvSpPr>
              <p:spPr bwMode="auto">
                <a:xfrm>
                  <a:off x="4673" y="3984"/>
                  <a:ext cx="136" cy="135"/>
                </a:xfrm>
                <a:prstGeom prst="rect">
                  <a:avLst/>
                </a:prstGeom>
                <a:solidFill>
                  <a:srgbClr val="DC2B19"/>
                </a:solidFill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92" name="Freeform 35"/>
                <p:cNvSpPr/>
                <p:nvPr/>
              </p:nvSpPr>
              <p:spPr bwMode="auto">
                <a:xfrm>
                  <a:off x="4673" y="3979"/>
                  <a:ext cx="141" cy="10"/>
                </a:xfrm>
                <a:custGeom>
                  <a:avLst/>
                  <a:gdLst>
                    <a:gd name="T0" fmla="*/ 16 w 1271"/>
                    <a:gd name="T1" fmla="*/ 1 h 100"/>
                    <a:gd name="T2" fmla="*/ 15 w 1271"/>
                    <a:gd name="T3" fmla="*/ 0 h 100"/>
                    <a:gd name="T4" fmla="*/ 0 w 1271"/>
                    <a:gd name="T5" fmla="*/ 0 h 100"/>
                    <a:gd name="T6" fmla="*/ 0 w 1271"/>
                    <a:gd name="T7" fmla="*/ 1 h 100"/>
                    <a:gd name="T8" fmla="*/ 15 w 1271"/>
                    <a:gd name="T9" fmla="*/ 1 h 100"/>
                    <a:gd name="T10" fmla="*/ 15 w 1271"/>
                    <a:gd name="T11" fmla="*/ 1 h 100"/>
                    <a:gd name="T12" fmla="*/ 16 w 1271"/>
                    <a:gd name="T13" fmla="*/ 1 h 100"/>
                    <a:gd name="T14" fmla="*/ 16 w 1271"/>
                    <a:gd name="T15" fmla="*/ 0 h 100"/>
                    <a:gd name="T16" fmla="*/ 15 w 1271"/>
                    <a:gd name="T17" fmla="*/ 0 h 100"/>
                    <a:gd name="T18" fmla="*/ 16 w 1271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1271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80" y="50"/>
                      </a:lnTo>
                      <a:lnTo>
                        <a:pt x="1271" y="50"/>
                      </a:lnTo>
                      <a:lnTo>
                        <a:pt x="1271" y="0"/>
                      </a:lnTo>
                      <a:lnTo>
                        <a:pt x="1225" y="0"/>
                      </a:lnTo>
                      <a:lnTo>
                        <a:pt x="1271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93" name="Freeform 36"/>
                <p:cNvSpPr/>
                <p:nvPr/>
              </p:nvSpPr>
              <p:spPr bwMode="auto">
                <a:xfrm>
                  <a:off x="4804" y="3984"/>
                  <a:ext cx="10" cy="140"/>
                </a:xfrm>
                <a:custGeom>
                  <a:avLst/>
                  <a:gdLst>
                    <a:gd name="T0" fmla="*/ 1 w 91"/>
                    <a:gd name="T1" fmla="*/ 14 h 1402"/>
                    <a:gd name="T2" fmla="*/ 1 w 91"/>
                    <a:gd name="T3" fmla="*/ 13 h 1402"/>
                    <a:gd name="T4" fmla="*/ 1 w 91"/>
                    <a:gd name="T5" fmla="*/ 0 h 1402"/>
                    <a:gd name="T6" fmla="*/ 0 w 91"/>
                    <a:gd name="T7" fmla="*/ 0 h 1402"/>
                    <a:gd name="T8" fmla="*/ 0 w 91"/>
                    <a:gd name="T9" fmla="*/ 13 h 1402"/>
                    <a:gd name="T10" fmla="*/ 1 w 91"/>
                    <a:gd name="T11" fmla="*/ 13 h 1402"/>
                    <a:gd name="T12" fmla="*/ 1 w 91"/>
                    <a:gd name="T13" fmla="*/ 14 h 1402"/>
                    <a:gd name="T14" fmla="*/ 1 w 91"/>
                    <a:gd name="T15" fmla="*/ 14 h 1402"/>
                    <a:gd name="T16" fmla="*/ 1 w 91"/>
                    <a:gd name="T17" fmla="*/ 13 h 1402"/>
                    <a:gd name="T18" fmla="*/ 1 w 91"/>
                    <a:gd name="T19" fmla="*/ 14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1402"/>
                    <a:gd name="T32" fmla="*/ 91 w 91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1402">
                      <a:moveTo>
                        <a:pt x="45" y="1402"/>
                      </a:moveTo>
                      <a:lnTo>
                        <a:pt x="91" y="1352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1352"/>
                      </a:lnTo>
                      <a:lnTo>
                        <a:pt x="45" y="1302"/>
                      </a:lnTo>
                      <a:lnTo>
                        <a:pt x="45" y="1402"/>
                      </a:lnTo>
                      <a:lnTo>
                        <a:pt x="91" y="1402"/>
                      </a:lnTo>
                      <a:lnTo>
                        <a:pt x="91" y="1352"/>
                      </a:lnTo>
                      <a:lnTo>
                        <a:pt x="45" y="140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94" name="Freeform 37"/>
                <p:cNvSpPr/>
                <p:nvPr/>
              </p:nvSpPr>
              <p:spPr bwMode="auto">
                <a:xfrm>
                  <a:off x="4668" y="4114"/>
                  <a:ext cx="141" cy="10"/>
                </a:xfrm>
                <a:custGeom>
                  <a:avLst/>
                  <a:gdLst>
                    <a:gd name="T0" fmla="*/ 0 w 1270"/>
                    <a:gd name="T1" fmla="*/ 1 h 100"/>
                    <a:gd name="T2" fmla="*/ 1 w 1270"/>
                    <a:gd name="T3" fmla="*/ 1 h 100"/>
                    <a:gd name="T4" fmla="*/ 16 w 1270"/>
                    <a:gd name="T5" fmla="*/ 1 h 100"/>
                    <a:gd name="T6" fmla="*/ 16 w 1270"/>
                    <a:gd name="T7" fmla="*/ 0 h 100"/>
                    <a:gd name="T8" fmla="*/ 1 w 1270"/>
                    <a:gd name="T9" fmla="*/ 0 h 100"/>
                    <a:gd name="T10" fmla="*/ 1 w 1270"/>
                    <a:gd name="T11" fmla="*/ 1 h 100"/>
                    <a:gd name="T12" fmla="*/ 0 w 1270"/>
                    <a:gd name="T13" fmla="*/ 1 h 100"/>
                    <a:gd name="T14" fmla="*/ 0 w 1270"/>
                    <a:gd name="T15" fmla="*/ 1 h 100"/>
                    <a:gd name="T16" fmla="*/ 1 w 1270"/>
                    <a:gd name="T17" fmla="*/ 1 h 100"/>
                    <a:gd name="T18" fmla="*/ 0 w 1270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0" y="50"/>
                      </a:moveTo>
                      <a:lnTo>
                        <a:pt x="45" y="100"/>
                      </a:lnTo>
                      <a:lnTo>
                        <a:pt x="1270" y="100"/>
                      </a:lnTo>
                      <a:lnTo>
                        <a:pt x="1270" y="0"/>
                      </a:lnTo>
                      <a:lnTo>
                        <a:pt x="45" y="0"/>
                      </a:lnTo>
                      <a:lnTo>
                        <a:pt x="90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5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95" name="Freeform 38"/>
                <p:cNvSpPr/>
                <p:nvPr/>
              </p:nvSpPr>
              <p:spPr bwMode="auto">
                <a:xfrm>
                  <a:off x="4668" y="3979"/>
                  <a:ext cx="10" cy="140"/>
                </a:xfrm>
                <a:custGeom>
                  <a:avLst/>
                  <a:gdLst>
                    <a:gd name="T0" fmla="*/ 1 w 90"/>
                    <a:gd name="T1" fmla="*/ 0 h 1402"/>
                    <a:gd name="T2" fmla="*/ 0 w 90"/>
                    <a:gd name="T3" fmla="*/ 0 h 1402"/>
                    <a:gd name="T4" fmla="*/ 0 w 90"/>
                    <a:gd name="T5" fmla="*/ 14 h 1402"/>
                    <a:gd name="T6" fmla="*/ 1 w 90"/>
                    <a:gd name="T7" fmla="*/ 14 h 1402"/>
                    <a:gd name="T8" fmla="*/ 1 w 90"/>
                    <a:gd name="T9" fmla="*/ 0 h 1402"/>
                    <a:gd name="T10" fmla="*/ 1 w 90"/>
                    <a:gd name="T11" fmla="*/ 1 h 1402"/>
                    <a:gd name="T12" fmla="*/ 1 w 90"/>
                    <a:gd name="T13" fmla="*/ 0 h 1402"/>
                    <a:gd name="T14" fmla="*/ 0 w 90"/>
                    <a:gd name="T15" fmla="*/ 0 h 1402"/>
                    <a:gd name="T16" fmla="*/ 0 w 90"/>
                    <a:gd name="T17" fmla="*/ 0 h 1402"/>
                    <a:gd name="T18" fmla="*/ 1 w 90"/>
                    <a:gd name="T19" fmla="*/ 0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1402"/>
                    <a:gd name="T32" fmla="*/ 90 w 90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1402">
                      <a:moveTo>
                        <a:pt x="45" y="0"/>
                      </a:moveTo>
                      <a:lnTo>
                        <a:pt x="0" y="50"/>
                      </a:lnTo>
                      <a:lnTo>
                        <a:pt x="0" y="1402"/>
                      </a:lnTo>
                      <a:lnTo>
                        <a:pt x="90" y="1402"/>
                      </a:lnTo>
                      <a:lnTo>
                        <a:pt x="90" y="50"/>
                      </a:lnTo>
                      <a:lnTo>
                        <a:pt x="45" y="100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96" name="Rectangle 39"/>
                <p:cNvSpPr>
                  <a:spLocks noChangeArrowheads="1"/>
                </p:cNvSpPr>
                <p:nvPr/>
              </p:nvSpPr>
              <p:spPr bwMode="auto">
                <a:xfrm>
                  <a:off x="4809" y="4074"/>
                  <a:ext cx="136" cy="45"/>
                </a:xfrm>
                <a:prstGeom prst="rect">
                  <a:avLst/>
                </a:prstGeom>
                <a:solidFill>
                  <a:srgbClr val="DC2B19"/>
                </a:solidFill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97" name="Freeform 40"/>
                <p:cNvSpPr/>
                <p:nvPr/>
              </p:nvSpPr>
              <p:spPr bwMode="auto">
                <a:xfrm>
                  <a:off x="4804" y="4069"/>
                  <a:ext cx="141" cy="10"/>
                </a:xfrm>
                <a:custGeom>
                  <a:avLst/>
                  <a:gdLst>
                    <a:gd name="T0" fmla="*/ 1 w 1271"/>
                    <a:gd name="T1" fmla="*/ 1 h 100"/>
                    <a:gd name="T2" fmla="*/ 1 w 1271"/>
                    <a:gd name="T3" fmla="*/ 1 h 100"/>
                    <a:gd name="T4" fmla="*/ 16 w 1271"/>
                    <a:gd name="T5" fmla="*/ 1 h 100"/>
                    <a:gd name="T6" fmla="*/ 16 w 1271"/>
                    <a:gd name="T7" fmla="*/ 0 h 100"/>
                    <a:gd name="T8" fmla="*/ 1 w 1271"/>
                    <a:gd name="T9" fmla="*/ 0 h 100"/>
                    <a:gd name="T10" fmla="*/ 0 w 1271"/>
                    <a:gd name="T11" fmla="*/ 1 h 100"/>
                    <a:gd name="T12" fmla="*/ 1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1 h 100"/>
                    <a:gd name="T18" fmla="*/ 1 w 1271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91" y="50"/>
                      </a:moveTo>
                      <a:lnTo>
                        <a:pt x="45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5" y="0"/>
                      </a:lnTo>
                      <a:lnTo>
                        <a:pt x="0" y="50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91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98" name="Freeform 41"/>
                <p:cNvSpPr/>
                <p:nvPr/>
              </p:nvSpPr>
              <p:spPr bwMode="auto">
                <a:xfrm>
                  <a:off x="4804" y="4074"/>
                  <a:ext cx="10" cy="50"/>
                </a:xfrm>
                <a:custGeom>
                  <a:avLst/>
                  <a:gdLst>
                    <a:gd name="T0" fmla="*/ 1 w 91"/>
                    <a:gd name="T1" fmla="*/ 4 h 501"/>
                    <a:gd name="T2" fmla="*/ 1 w 91"/>
                    <a:gd name="T3" fmla="*/ 4 h 501"/>
                    <a:gd name="T4" fmla="*/ 1 w 91"/>
                    <a:gd name="T5" fmla="*/ 0 h 501"/>
                    <a:gd name="T6" fmla="*/ 0 w 91"/>
                    <a:gd name="T7" fmla="*/ 0 h 501"/>
                    <a:gd name="T8" fmla="*/ 0 w 91"/>
                    <a:gd name="T9" fmla="*/ 4 h 501"/>
                    <a:gd name="T10" fmla="*/ 1 w 91"/>
                    <a:gd name="T11" fmla="*/ 5 h 501"/>
                    <a:gd name="T12" fmla="*/ 0 w 91"/>
                    <a:gd name="T13" fmla="*/ 4 h 501"/>
                    <a:gd name="T14" fmla="*/ 0 w 91"/>
                    <a:gd name="T15" fmla="*/ 5 h 501"/>
                    <a:gd name="T16" fmla="*/ 1 w 91"/>
                    <a:gd name="T17" fmla="*/ 5 h 501"/>
                    <a:gd name="T18" fmla="*/ 1 w 91"/>
                    <a:gd name="T19" fmla="*/ 4 h 5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01"/>
                    <a:gd name="T32" fmla="*/ 91 w 91"/>
                    <a:gd name="T33" fmla="*/ 501 h 5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01">
                      <a:moveTo>
                        <a:pt x="45" y="401"/>
                      </a:moveTo>
                      <a:lnTo>
                        <a:pt x="91" y="451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451"/>
                      </a:lnTo>
                      <a:lnTo>
                        <a:pt x="45" y="501"/>
                      </a:lnTo>
                      <a:lnTo>
                        <a:pt x="0" y="451"/>
                      </a:lnTo>
                      <a:lnTo>
                        <a:pt x="0" y="501"/>
                      </a:lnTo>
                      <a:lnTo>
                        <a:pt x="45" y="501"/>
                      </a:lnTo>
                      <a:lnTo>
                        <a:pt x="45" y="401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99" name="Freeform 42"/>
                <p:cNvSpPr/>
                <p:nvPr/>
              </p:nvSpPr>
              <p:spPr bwMode="auto">
                <a:xfrm>
                  <a:off x="4809" y="4114"/>
                  <a:ext cx="141" cy="10"/>
                </a:xfrm>
                <a:custGeom>
                  <a:avLst/>
                  <a:gdLst>
                    <a:gd name="T0" fmla="*/ 15 w 1271"/>
                    <a:gd name="T1" fmla="*/ 1 h 100"/>
                    <a:gd name="T2" fmla="*/ 15 w 1271"/>
                    <a:gd name="T3" fmla="*/ 0 h 100"/>
                    <a:gd name="T4" fmla="*/ 0 w 1271"/>
                    <a:gd name="T5" fmla="*/ 0 h 100"/>
                    <a:gd name="T6" fmla="*/ 0 w 1271"/>
                    <a:gd name="T7" fmla="*/ 1 h 100"/>
                    <a:gd name="T8" fmla="*/ 15 w 1271"/>
                    <a:gd name="T9" fmla="*/ 1 h 100"/>
                    <a:gd name="T10" fmla="*/ 16 w 1271"/>
                    <a:gd name="T11" fmla="*/ 1 h 100"/>
                    <a:gd name="T12" fmla="*/ 15 w 1271"/>
                    <a:gd name="T13" fmla="*/ 1 h 100"/>
                    <a:gd name="T14" fmla="*/ 16 w 1271"/>
                    <a:gd name="T15" fmla="*/ 1 h 100"/>
                    <a:gd name="T16" fmla="*/ 16 w 1271"/>
                    <a:gd name="T17" fmla="*/ 1 h 100"/>
                    <a:gd name="T18" fmla="*/ 15 w 1271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1180" y="50"/>
                      </a:moveTo>
                      <a:lnTo>
                        <a:pt x="1226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6" y="100"/>
                      </a:lnTo>
                      <a:lnTo>
                        <a:pt x="1271" y="50"/>
                      </a:lnTo>
                      <a:lnTo>
                        <a:pt x="1226" y="100"/>
                      </a:lnTo>
                      <a:lnTo>
                        <a:pt x="1271" y="100"/>
                      </a:lnTo>
                      <a:lnTo>
                        <a:pt x="1271" y="50"/>
                      </a:lnTo>
                      <a:lnTo>
                        <a:pt x="118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000" name="Freeform 43"/>
                <p:cNvSpPr/>
                <p:nvPr/>
              </p:nvSpPr>
              <p:spPr bwMode="auto">
                <a:xfrm>
                  <a:off x="4940" y="4069"/>
                  <a:ext cx="10" cy="50"/>
                </a:xfrm>
                <a:custGeom>
                  <a:avLst/>
                  <a:gdLst>
                    <a:gd name="T0" fmla="*/ 1 w 91"/>
                    <a:gd name="T1" fmla="*/ 1 h 501"/>
                    <a:gd name="T2" fmla="*/ 0 w 91"/>
                    <a:gd name="T3" fmla="*/ 0 h 501"/>
                    <a:gd name="T4" fmla="*/ 0 w 91"/>
                    <a:gd name="T5" fmla="*/ 5 h 501"/>
                    <a:gd name="T6" fmla="*/ 1 w 91"/>
                    <a:gd name="T7" fmla="*/ 5 h 501"/>
                    <a:gd name="T8" fmla="*/ 1 w 91"/>
                    <a:gd name="T9" fmla="*/ 0 h 501"/>
                    <a:gd name="T10" fmla="*/ 1 w 91"/>
                    <a:gd name="T11" fmla="*/ 0 h 501"/>
                    <a:gd name="T12" fmla="*/ 1 w 91"/>
                    <a:gd name="T13" fmla="*/ 0 h 501"/>
                    <a:gd name="T14" fmla="*/ 1 w 91"/>
                    <a:gd name="T15" fmla="*/ 0 h 501"/>
                    <a:gd name="T16" fmla="*/ 1 w 91"/>
                    <a:gd name="T17" fmla="*/ 0 h 501"/>
                    <a:gd name="T18" fmla="*/ 1 w 91"/>
                    <a:gd name="T19" fmla="*/ 1 h 5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01"/>
                    <a:gd name="T32" fmla="*/ 91 w 91"/>
                    <a:gd name="T33" fmla="*/ 501 h 5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01">
                      <a:moveTo>
                        <a:pt x="46" y="100"/>
                      </a:moveTo>
                      <a:lnTo>
                        <a:pt x="0" y="50"/>
                      </a:lnTo>
                      <a:lnTo>
                        <a:pt x="0" y="501"/>
                      </a:lnTo>
                      <a:lnTo>
                        <a:pt x="91" y="501"/>
                      </a:lnTo>
                      <a:lnTo>
                        <a:pt x="91" y="5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91" y="0"/>
                      </a:lnTo>
                      <a:lnTo>
                        <a:pt x="46" y="0"/>
                      </a:lnTo>
                      <a:lnTo>
                        <a:pt x="46" y="10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001" name="Rectangle 44"/>
                <p:cNvSpPr>
                  <a:spLocks noChangeArrowheads="1"/>
                </p:cNvSpPr>
                <p:nvPr/>
              </p:nvSpPr>
              <p:spPr bwMode="auto">
                <a:xfrm>
                  <a:off x="4945" y="4029"/>
                  <a:ext cx="137" cy="90"/>
                </a:xfrm>
                <a:prstGeom prst="rect">
                  <a:avLst/>
                </a:prstGeom>
                <a:solidFill>
                  <a:srgbClr val="DC2B19"/>
                </a:solidFill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002" name="Freeform 45"/>
                <p:cNvSpPr/>
                <p:nvPr/>
              </p:nvSpPr>
              <p:spPr bwMode="auto">
                <a:xfrm>
                  <a:off x="4945" y="4024"/>
                  <a:ext cx="142" cy="10"/>
                </a:xfrm>
                <a:custGeom>
                  <a:avLst/>
                  <a:gdLst>
                    <a:gd name="T0" fmla="*/ 16 w 1270"/>
                    <a:gd name="T1" fmla="*/ 1 h 100"/>
                    <a:gd name="T2" fmla="*/ 15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1 h 100"/>
                    <a:gd name="T8" fmla="*/ 15 w 1270"/>
                    <a:gd name="T9" fmla="*/ 1 h 100"/>
                    <a:gd name="T10" fmla="*/ 15 w 1270"/>
                    <a:gd name="T11" fmla="*/ 1 h 100"/>
                    <a:gd name="T12" fmla="*/ 16 w 1270"/>
                    <a:gd name="T13" fmla="*/ 1 h 100"/>
                    <a:gd name="T14" fmla="*/ 16 w 1270"/>
                    <a:gd name="T15" fmla="*/ 0 h 100"/>
                    <a:gd name="T16" fmla="*/ 15 w 1270"/>
                    <a:gd name="T17" fmla="*/ 0 h 100"/>
                    <a:gd name="T18" fmla="*/ 16 w 1270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270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79" y="50"/>
                      </a:lnTo>
                      <a:lnTo>
                        <a:pt x="1270" y="50"/>
                      </a:lnTo>
                      <a:lnTo>
                        <a:pt x="1270" y="0"/>
                      </a:lnTo>
                      <a:lnTo>
                        <a:pt x="1225" y="0"/>
                      </a:lnTo>
                      <a:lnTo>
                        <a:pt x="127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003" name="Freeform 46"/>
                <p:cNvSpPr/>
                <p:nvPr/>
              </p:nvSpPr>
              <p:spPr bwMode="auto">
                <a:xfrm>
                  <a:off x="5076" y="4029"/>
                  <a:ext cx="11" cy="95"/>
                </a:xfrm>
                <a:custGeom>
                  <a:avLst/>
                  <a:gdLst>
                    <a:gd name="T0" fmla="*/ 1 w 91"/>
                    <a:gd name="T1" fmla="*/ 9 h 952"/>
                    <a:gd name="T2" fmla="*/ 1 w 91"/>
                    <a:gd name="T3" fmla="*/ 9 h 952"/>
                    <a:gd name="T4" fmla="*/ 1 w 91"/>
                    <a:gd name="T5" fmla="*/ 0 h 952"/>
                    <a:gd name="T6" fmla="*/ 0 w 91"/>
                    <a:gd name="T7" fmla="*/ 0 h 952"/>
                    <a:gd name="T8" fmla="*/ 0 w 91"/>
                    <a:gd name="T9" fmla="*/ 9 h 952"/>
                    <a:gd name="T10" fmla="*/ 1 w 91"/>
                    <a:gd name="T11" fmla="*/ 8 h 952"/>
                    <a:gd name="T12" fmla="*/ 1 w 91"/>
                    <a:gd name="T13" fmla="*/ 9 h 952"/>
                    <a:gd name="T14" fmla="*/ 1 w 91"/>
                    <a:gd name="T15" fmla="*/ 9 h 952"/>
                    <a:gd name="T16" fmla="*/ 1 w 91"/>
                    <a:gd name="T17" fmla="*/ 9 h 952"/>
                    <a:gd name="T18" fmla="*/ 1 w 91"/>
                    <a:gd name="T19" fmla="*/ 9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952"/>
                    <a:gd name="T32" fmla="*/ 91 w 91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952">
                      <a:moveTo>
                        <a:pt x="46" y="952"/>
                      </a:moveTo>
                      <a:lnTo>
                        <a:pt x="91" y="902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902"/>
                      </a:lnTo>
                      <a:lnTo>
                        <a:pt x="46" y="852"/>
                      </a:lnTo>
                      <a:lnTo>
                        <a:pt x="46" y="952"/>
                      </a:lnTo>
                      <a:lnTo>
                        <a:pt x="91" y="952"/>
                      </a:lnTo>
                      <a:lnTo>
                        <a:pt x="91" y="902"/>
                      </a:lnTo>
                      <a:lnTo>
                        <a:pt x="46" y="95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004" name="Freeform 47"/>
                <p:cNvSpPr/>
                <p:nvPr/>
              </p:nvSpPr>
              <p:spPr bwMode="auto">
                <a:xfrm>
                  <a:off x="4940" y="4114"/>
                  <a:ext cx="142" cy="10"/>
                </a:xfrm>
                <a:custGeom>
                  <a:avLst/>
                  <a:gdLst>
                    <a:gd name="T0" fmla="*/ 0 w 1271"/>
                    <a:gd name="T1" fmla="*/ 1 h 100"/>
                    <a:gd name="T2" fmla="*/ 1 w 1271"/>
                    <a:gd name="T3" fmla="*/ 1 h 100"/>
                    <a:gd name="T4" fmla="*/ 16 w 1271"/>
                    <a:gd name="T5" fmla="*/ 1 h 100"/>
                    <a:gd name="T6" fmla="*/ 16 w 1271"/>
                    <a:gd name="T7" fmla="*/ 0 h 100"/>
                    <a:gd name="T8" fmla="*/ 1 w 1271"/>
                    <a:gd name="T9" fmla="*/ 0 h 100"/>
                    <a:gd name="T10" fmla="*/ 1 w 1271"/>
                    <a:gd name="T11" fmla="*/ 1 h 100"/>
                    <a:gd name="T12" fmla="*/ 0 w 1271"/>
                    <a:gd name="T13" fmla="*/ 1 h 100"/>
                    <a:gd name="T14" fmla="*/ 0 w 1271"/>
                    <a:gd name="T15" fmla="*/ 1 h 100"/>
                    <a:gd name="T16" fmla="*/ 1 w 1271"/>
                    <a:gd name="T17" fmla="*/ 1 h 100"/>
                    <a:gd name="T18" fmla="*/ 0 w 1271"/>
                    <a:gd name="T19" fmla="*/ 1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005" name="Freeform 48"/>
                <p:cNvSpPr/>
                <p:nvPr/>
              </p:nvSpPr>
              <p:spPr bwMode="auto">
                <a:xfrm>
                  <a:off x="4940" y="4024"/>
                  <a:ext cx="10" cy="95"/>
                </a:xfrm>
                <a:custGeom>
                  <a:avLst/>
                  <a:gdLst>
                    <a:gd name="T0" fmla="*/ 1 w 91"/>
                    <a:gd name="T1" fmla="*/ 0 h 952"/>
                    <a:gd name="T2" fmla="*/ 0 w 91"/>
                    <a:gd name="T3" fmla="*/ 0 h 952"/>
                    <a:gd name="T4" fmla="*/ 0 w 91"/>
                    <a:gd name="T5" fmla="*/ 9 h 952"/>
                    <a:gd name="T6" fmla="*/ 1 w 91"/>
                    <a:gd name="T7" fmla="*/ 9 h 952"/>
                    <a:gd name="T8" fmla="*/ 1 w 91"/>
                    <a:gd name="T9" fmla="*/ 0 h 952"/>
                    <a:gd name="T10" fmla="*/ 1 w 91"/>
                    <a:gd name="T11" fmla="*/ 1 h 952"/>
                    <a:gd name="T12" fmla="*/ 1 w 91"/>
                    <a:gd name="T13" fmla="*/ 0 h 952"/>
                    <a:gd name="T14" fmla="*/ 0 w 91"/>
                    <a:gd name="T15" fmla="*/ 0 h 952"/>
                    <a:gd name="T16" fmla="*/ 0 w 91"/>
                    <a:gd name="T17" fmla="*/ 0 h 952"/>
                    <a:gd name="T18" fmla="*/ 1 w 91"/>
                    <a:gd name="T19" fmla="*/ 0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952"/>
                    <a:gd name="T32" fmla="*/ 91 w 91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952">
                      <a:moveTo>
                        <a:pt x="46" y="0"/>
                      </a:moveTo>
                      <a:lnTo>
                        <a:pt x="0" y="50"/>
                      </a:lnTo>
                      <a:lnTo>
                        <a:pt x="0" y="952"/>
                      </a:lnTo>
                      <a:lnTo>
                        <a:pt x="91" y="952"/>
                      </a:lnTo>
                      <a:lnTo>
                        <a:pt x="91" y="50"/>
                      </a:lnTo>
                      <a:lnTo>
                        <a:pt x="46" y="10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006" name="Rectangle 49"/>
                <p:cNvSpPr>
                  <a:spLocks noChangeArrowheads="1"/>
                </p:cNvSpPr>
                <p:nvPr/>
              </p:nvSpPr>
              <p:spPr bwMode="auto">
                <a:xfrm>
                  <a:off x="4080" y="4160"/>
                  <a:ext cx="55" cy="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500">
                      <a:solidFill>
                        <a:srgbClr val="000000"/>
                      </a:solidFill>
                      <a:latin typeface="AvantGarde Bk BT" charset="0"/>
                      <a:cs typeface="Arial" panose="020B0604020202020204" pitchFamily="34" charset="0"/>
                    </a:rPr>
                    <a:t>0</a:t>
                  </a:r>
                  <a:endParaRPr lang="en-US" sz="28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007" name="Rectangle 50"/>
                <p:cNvSpPr>
                  <a:spLocks noChangeArrowheads="1"/>
                </p:cNvSpPr>
                <p:nvPr/>
              </p:nvSpPr>
              <p:spPr bwMode="auto">
                <a:xfrm>
                  <a:off x="5036" y="4145"/>
                  <a:ext cx="55" cy="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500">
                      <a:solidFill>
                        <a:srgbClr val="000000"/>
                      </a:solidFill>
                      <a:latin typeface="AvantGarde Bk BT" charset="0"/>
                      <a:cs typeface="Arial" panose="020B0604020202020204" pitchFamily="34" charset="0"/>
                    </a:rPr>
                    <a:t>2</a:t>
                  </a:r>
                  <a:endParaRPr lang="en-US" sz="28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008" name="Rectangle 51"/>
                <p:cNvSpPr>
                  <a:spLocks noChangeArrowheads="1"/>
                </p:cNvSpPr>
                <p:nvPr/>
              </p:nvSpPr>
              <p:spPr bwMode="auto">
                <a:xfrm>
                  <a:off x="5104" y="4133"/>
                  <a:ext cx="59" cy="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500">
                      <a:solidFill>
                        <a:srgbClr val="000000"/>
                      </a:solidFill>
                      <a:latin typeface="Symbol" panose="05050102010706020507" pitchFamily="18" charset="2"/>
                      <a:cs typeface="Arial" panose="020B0604020202020204" pitchFamily="34" charset="0"/>
                    </a:rPr>
                    <a:t>p</a:t>
                  </a:r>
                  <a:endParaRPr lang="en-US" sz="28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009" name="Freeform 52"/>
                <p:cNvSpPr/>
                <p:nvPr/>
              </p:nvSpPr>
              <p:spPr bwMode="auto">
                <a:xfrm>
                  <a:off x="4329" y="4153"/>
                  <a:ext cx="53" cy="47"/>
                </a:xfrm>
                <a:custGeom>
                  <a:avLst/>
                  <a:gdLst>
                    <a:gd name="T0" fmla="*/ 6 w 474"/>
                    <a:gd name="T1" fmla="*/ 5 h 476"/>
                    <a:gd name="T2" fmla="*/ 3 w 474"/>
                    <a:gd name="T3" fmla="*/ 0 h 476"/>
                    <a:gd name="T4" fmla="*/ 0 w 474"/>
                    <a:gd name="T5" fmla="*/ 5 h 476"/>
                    <a:gd name="T6" fmla="*/ 6 w 474"/>
                    <a:gd name="T7" fmla="*/ 5 h 476"/>
                    <a:gd name="T8" fmla="*/ 3 w 474"/>
                    <a:gd name="T9" fmla="*/ 0 h 476"/>
                    <a:gd name="T10" fmla="*/ 6 w 474"/>
                    <a:gd name="T11" fmla="*/ 5 h 47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4"/>
                    <a:gd name="T19" fmla="*/ 0 h 476"/>
                    <a:gd name="T20" fmla="*/ 474 w 474"/>
                    <a:gd name="T21" fmla="*/ 476 h 47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4" h="476">
                      <a:moveTo>
                        <a:pt x="474" y="476"/>
                      </a:moveTo>
                      <a:lnTo>
                        <a:pt x="238" y="0"/>
                      </a:lnTo>
                      <a:lnTo>
                        <a:pt x="0" y="476"/>
                      </a:lnTo>
                      <a:lnTo>
                        <a:pt x="474" y="476"/>
                      </a:lnTo>
                      <a:lnTo>
                        <a:pt x="238" y="0"/>
                      </a:lnTo>
                      <a:lnTo>
                        <a:pt x="474" y="476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010" name="Freeform 53"/>
                <p:cNvSpPr/>
                <p:nvPr/>
              </p:nvSpPr>
              <p:spPr bwMode="auto">
                <a:xfrm>
                  <a:off x="4350" y="4196"/>
                  <a:ext cx="11" cy="76"/>
                </a:xfrm>
                <a:custGeom>
                  <a:avLst/>
                  <a:gdLst>
                    <a:gd name="T0" fmla="*/ 1 w 91"/>
                    <a:gd name="T1" fmla="*/ 8 h 760"/>
                    <a:gd name="T2" fmla="*/ 1 w 91"/>
                    <a:gd name="T3" fmla="*/ 8 h 760"/>
                    <a:gd name="T4" fmla="*/ 1 w 91"/>
                    <a:gd name="T5" fmla="*/ 0 h 760"/>
                    <a:gd name="T6" fmla="*/ 0 w 91"/>
                    <a:gd name="T7" fmla="*/ 0 h 760"/>
                    <a:gd name="T8" fmla="*/ 0 w 91"/>
                    <a:gd name="T9" fmla="*/ 8 h 760"/>
                    <a:gd name="T10" fmla="*/ 1 w 91"/>
                    <a:gd name="T11" fmla="*/ 8 h 76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1"/>
                    <a:gd name="T19" fmla="*/ 0 h 760"/>
                    <a:gd name="T20" fmla="*/ 91 w 91"/>
                    <a:gd name="T21" fmla="*/ 760 h 76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1" h="760">
                      <a:moveTo>
                        <a:pt x="46" y="760"/>
                      </a:moveTo>
                      <a:lnTo>
                        <a:pt x="91" y="760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760"/>
                      </a:lnTo>
                      <a:lnTo>
                        <a:pt x="46" y="76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8966" name="AutoShape 54"/>
              <p:cNvSpPr>
                <a:spLocks noChangeArrowheads="1"/>
              </p:cNvSpPr>
              <p:nvPr/>
            </p:nvSpPr>
            <p:spPr bwMode="auto">
              <a:xfrm>
                <a:off x="2725" y="3063"/>
                <a:ext cx="539" cy="540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rgbClr val="FF9900"/>
              </a:solidFill>
              <a:ln w="19050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38962" name="Rectangle 55"/>
          <p:cNvSpPr>
            <a:spLocks noChangeArrowheads="1"/>
          </p:cNvSpPr>
          <p:nvPr/>
        </p:nvSpPr>
        <p:spPr bwMode="auto">
          <a:xfrm>
            <a:off x="5958964" y="3895550"/>
            <a:ext cx="309134" cy="2954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6" name="Group 46"/>
          <p:cNvGrpSpPr/>
          <p:nvPr/>
        </p:nvGrpSpPr>
        <p:grpSpPr bwMode="auto">
          <a:xfrm>
            <a:off x="8686800" y="2895600"/>
            <a:ext cx="1219200" cy="762000"/>
            <a:chOff x="6324600" y="4953000"/>
            <a:chExt cx="1219200" cy="762000"/>
          </a:xfrm>
        </p:grpSpPr>
        <p:cxnSp>
          <p:nvCxnSpPr>
            <p:cNvPr id="38952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38953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38954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38955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38956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38957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38958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cxnSp>
          <p:nvCxnSpPr>
            <p:cNvPr id="38959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tailEnd type="arrow" w="med" len="med"/>
            </a:ln>
          </p:spPr>
        </p:cxnSp>
        <p:sp>
          <p:nvSpPr>
            <p:cNvPr id="38960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87435" y="4473389"/>
            <a:ext cx="180975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5" descr="sift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7972" y="4549588"/>
            <a:ext cx="17526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67" name="Group 6"/>
          <p:cNvGraphicFramePr>
            <a:graphicFrameLocks noGrp="1"/>
          </p:cNvGraphicFramePr>
          <p:nvPr/>
        </p:nvGraphicFramePr>
        <p:xfrm>
          <a:off x="2687436" y="4495614"/>
          <a:ext cx="1811337" cy="1758951"/>
        </p:xfrm>
        <a:graphic>
          <a:graphicData uri="http://schemas.openxmlformats.org/drawingml/2006/table">
            <a:tbl>
              <a:tblPr/>
              <a:tblGrid>
                <a:gridCol w="452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" name="AutoShape 33"/>
          <p:cNvSpPr>
            <a:spLocks noChangeArrowheads="1"/>
          </p:cNvSpPr>
          <p:nvPr/>
        </p:nvSpPr>
        <p:spPr bwMode="auto">
          <a:xfrm>
            <a:off x="4727373" y="5082988"/>
            <a:ext cx="758825" cy="603250"/>
          </a:xfrm>
          <a:prstGeom prst="rightArrow">
            <a:avLst>
              <a:gd name="adj1" fmla="val 50000"/>
              <a:gd name="adj2" fmla="val 31447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3965372" y="4473388"/>
            <a:ext cx="533400" cy="533400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8949" name="Rectangle 69"/>
          <p:cNvSpPr>
            <a:spLocks noChangeArrowheads="1"/>
          </p:cNvSpPr>
          <p:nvPr/>
        </p:nvSpPr>
        <p:spPr bwMode="auto">
          <a:xfrm>
            <a:off x="8534400" y="2819400"/>
            <a:ext cx="1524000" cy="990600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6937172" y="4549588"/>
            <a:ext cx="533400" cy="533400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4409" y="4006334"/>
            <a:ext cx="152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Calibri" panose="020F0502020204030204"/>
              </a:rPr>
              <a:t>梯度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403249" y="4031862"/>
            <a:ext cx="286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binned by orientation</a:t>
            </a:r>
          </a:p>
        </p:txBody>
      </p:sp>
      <p:sp>
        <p:nvSpPr>
          <p:cNvPr id="8" name="Equal 7"/>
          <p:cNvSpPr/>
          <p:nvPr/>
        </p:nvSpPr>
        <p:spPr bwMode="auto">
          <a:xfrm>
            <a:off x="7623041" y="2960149"/>
            <a:ext cx="762000" cy="609600"/>
          </a:xfrm>
          <a:prstGeom prst="mathEqual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479472" y="6255810"/>
            <a:ext cx="286366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  <a:latin typeface="Calibri" panose="020F0502020204030204"/>
              </a:rPr>
              <a:t>划分后的局部区域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490134" y="5006788"/>
            <a:ext cx="286366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最终描述子 = 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所有直方图的拼接，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并归一化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512430" y="2165866"/>
            <a:ext cx="2974348" cy="2209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495364" y="6309374"/>
            <a:ext cx="286366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每个网格单元的直方图</a:t>
            </a:r>
          </a:p>
        </p:txBody>
      </p:sp>
      <p:sp>
        <p:nvSpPr>
          <p:cNvPr id="81" name="AutoShape 33"/>
          <p:cNvSpPr>
            <a:spLocks noChangeArrowheads="1"/>
          </p:cNvSpPr>
          <p:nvPr/>
        </p:nvSpPr>
        <p:spPr bwMode="auto">
          <a:xfrm>
            <a:off x="7669014" y="5124263"/>
            <a:ext cx="758825" cy="603250"/>
          </a:xfrm>
          <a:prstGeom prst="rightArrow">
            <a:avLst>
              <a:gd name="adj1" fmla="val 50000"/>
              <a:gd name="adj2" fmla="val 31447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69" grpId="1" animBg="1"/>
      <p:bldP spid="38949" grpId="0" animBg="1"/>
      <p:bldP spid="71" grpId="0" animBg="1"/>
      <p:bldP spid="71" grpId="1" animBg="1"/>
      <p:bldP spid="8" grpId="0" animBg="1"/>
      <p:bldP spid="76" grpId="0"/>
      <p:bldP spid="77" grpId="0"/>
      <p:bldP spid="9" grpId="0" animBg="1"/>
      <p:bldP spid="80" grpId="0"/>
      <p:bldP spid="8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r>
              <a:rPr lang="en-US" dirty="0"/>
              <a:t>Local features: main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43001"/>
            <a:ext cx="47244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检测：识别兴趣点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描述：提取每个兴趣点周围的特征向量描述子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匹配：确定两个视角下描述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符</a:t>
            </a:r>
            <a:r>
              <a:rPr lang="en-US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之间的对应关系</a:t>
            </a:r>
            <a:endParaRPr 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" name="Group 34"/>
          <p:cNvGrpSpPr/>
          <p:nvPr/>
        </p:nvGrpSpPr>
        <p:grpSpPr>
          <a:xfrm>
            <a:off x="6324600" y="5391912"/>
            <a:ext cx="4343400" cy="1161288"/>
            <a:chOff x="4800600" y="5391912"/>
            <a:chExt cx="4343400" cy="1161288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8" name="Straight Arrow Connector 27"/>
            <p:cNvCxnSpPr/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11" name="TextBox 10"/>
          <p:cNvSpPr txBox="1"/>
          <p:nvPr/>
        </p:nvSpPr>
        <p:spPr>
          <a:xfrm>
            <a:off x="1503947" y="6520093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匹配SIFT描述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符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491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最近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邻</a:t>
            </a:r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欧几里得距离</a:t>
            </a:r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 </a:t>
            </a:r>
          </a:p>
          <a:p>
            <a:r>
              <a:rPr 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最近邻与次近邻描述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符</a:t>
            </a:r>
            <a:r>
              <a:rPr lang="en-US" dirty="0" err="1">
                <a:latin typeface="黑体" panose="02010609060101010101" pitchFamily="49" charset="-122"/>
                <a:ea typeface="黑体" panose="02010609060101010101" pitchFamily="49" charset="-122"/>
              </a:rPr>
              <a:t>距离的阈值比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1" y="3052700"/>
            <a:ext cx="5030787" cy="362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3" name="TextBox 5"/>
          <p:cNvSpPr txBox="1">
            <a:spLocks noChangeArrowheads="1"/>
          </p:cNvSpPr>
          <p:nvPr/>
        </p:nvSpPr>
        <p:spPr bwMode="auto">
          <a:xfrm>
            <a:off x="8789988" y="6488114"/>
            <a:ext cx="1878012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Arial" panose="020B0604020202020204" pitchFamily="34" charset="0"/>
              </a:rPr>
              <a:t>Lowe IJCV 2004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-39735"/>
            <a:ext cx="8229600" cy="1143000"/>
          </a:xfrm>
        </p:spPr>
        <p:txBody>
          <a:bodyPr/>
          <a:lstStyle/>
          <a:p>
            <a:r>
              <a:rPr lang="zh-CN" altLang="en-US" sz="4000" dirty="0"/>
              <a:t>为什么需要多个视角？</a:t>
            </a:r>
          </a:p>
        </p:txBody>
      </p:sp>
      <p:sp>
        <p:nvSpPr>
          <p:cNvPr id="562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092169"/>
            <a:ext cx="8229600" cy="4525963"/>
          </a:xfrm>
        </p:spPr>
        <p:txBody>
          <a:bodyPr/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从单一视角看，结构和深度本质上是模糊的</a:t>
            </a:r>
            <a:endParaRPr 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 rot="20559100">
            <a:off x="3962400" y="3267170"/>
            <a:ext cx="3048000" cy="1905000"/>
          </a:xfrm>
          <a:prstGeom prst="parallelogram">
            <a:avLst>
              <a:gd name="adj" fmla="val 40000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3200400" y="265757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3886200" y="303857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7010400" y="501977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315200" y="5156296"/>
            <a:ext cx="2971800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Optical center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3429000" y="2443258"/>
            <a:ext cx="7620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P1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4114800" y="2733770"/>
            <a:ext cx="76200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P2</a:t>
            </a:r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5257800" y="395297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3276600" y="2733770"/>
            <a:ext cx="381000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5486400" y="3814858"/>
            <a:ext cx="12954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P1’=P2’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90819" y="6550224"/>
            <a:ext cx="2217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Grauman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场景形状估计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1570038"/>
            <a:ext cx="82296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/>
              <a:t>“Shape from X”: Shading, Texture, Focus, Motion…</a:t>
            </a:r>
          </a:p>
          <a:p>
            <a:pPr marL="0" indent="0">
              <a:buNone/>
            </a:pPr>
            <a:r>
              <a:rPr lang="en-US" altLang="zh-CN" sz="2600" dirty="0"/>
              <a:t>	</a:t>
            </a:r>
            <a:r>
              <a:rPr lang="zh-CN" altLang="en-US" sz="2600" dirty="0"/>
              <a:t>从明暗</a:t>
            </a:r>
            <a:r>
              <a:rPr lang="en-US" altLang="zh-CN" sz="2600" dirty="0"/>
              <a:t>/</a:t>
            </a:r>
            <a:r>
              <a:rPr lang="zh-CN" altLang="en-US" sz="2600" dirty="0"/>
              <a:t>纹理</a:t>
            </a:r>
            <a:r>
              <a:rPr lang="en-US" altLang="zh-CN" sz="2600" dirty="0"/>
              <a:t>/</a:t>
            </a:r>
            <a:r>
              <a:rPr lang="zh-CN" altLang="en-US" sz="2600" dirty="0"/>
              <a:t>焦点</a:t>
            </a:r>
            <a:r>
              <a:rPr lang="en-US" altLang="zh-CN" sz="2600" dirty="0"/>
              <a:t>/</a:t>
            </a:r>
            <a:r>
              <a:rPr lang="zh-CN" altLang="en-US" sz="2600" dirty="0"/>
              <a:t>运动推断形状</a:t>
            </a:r>
            <a:endParaRPr lang="en-US" sz="2600" dirty="0"/>
          </a:p>
          <a:p>
            <a:pPr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zh-CN" altLang="en-US" sz="2600" dirty="0"/>
              <a:t>立体视觉</a:t>
            </a:r>
            <a:r>
              <a:rPr lang="en-US" sz="2600" dirty="0"/>
              <a:t>: </a:t>
            </a:r>
          </a:p>
          <a:p>
            <a:pPr lvl="1">
              <a:lnSpc>
                <a:spcPct val="90000"/>
              </a:lnSpc>
            </a:pPr>
            <a:r>
              <a:rPr lang="zh-CN" altLang="en-US" sz="2600" dirty="0"/>
              <a:t>从</a:t>
            </a:r>
            <a:r>
              <a:rPr lang="en-US" sz="2600" dirty="0" err="1"/>
              <a:t>两个视角之间的“运动</a:t>
            </a:r>
            <a:r>
              <a:rPr lang="en-US" sz="2600" dirty="0"/>
              <a:t>/</a:t>
            </a:r>
            <a:r>
              <a:rPr lang="zh-CN" altLang="en-US" sz="2600" dirty="0"/>
              <a:t>位置变化</a:t>
            </a:r>
            <a:r>
              <a:rPr lang="en-US" sz="2600" dirty="0"/>
              <a:t>”</a:t>
            </a:r>
            <a:r>
              <a:rPr lang="zh-CN" altLang="en-US" sz="2600" dirty="0"/>
              <a:t>推断形状</a:t>
            </a:r>
            <a:endParaRPr lang="en-US" sz="2600" dirty="0"/>
          </a:p>
          <a:p>
            <a:pPr lvl="1">
              <a:lnSpc>
                <a:spcPct val="90000"/>
              </a:lnSpc>
            </a:pPr>
            <a:r>
              <a:rPr lang="en-US" sz="2600" dirty="0"/>
              <a:t>从两个（或多个）不同视</a:t>
            </a:r>
            <a:r>
              <a:rPr lang="zh-CN" altLang="en-US" sz="2600" dirty="0"/>
              <a:t>角</a:t>
            </a:r>
            <a:r>
              <a:rPr lang="en-US" sz="2600" dirty="0"/>
              <a:t>的图像中推断场景的三维形状</a:t>
            </a:r>
          </a:p>
        </p:txBody>
      </p:sp>
      <p:sp>
        <p:nvSpPr>
          <p:cNvPr id="4" name="Freeform 3"/>
          <p:cNvSpPr/>
          <p:nvPr/>
        </p:nvSpPr>
        <p:spPr bwMode="auto">
          <a:xfrm>
            <a:off x="4414851" y="4670442"/>
            <a:ext cx="1219200" cy="17526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720 h 1104"/>
              <a:gd name="T4" fmla="*/ 768 w 768"/>
              <a:gd name="T5" fmla="*/ 1104 h 1104"/>
              <a:gd name="T6" fmla="*/ 768 w 768"/>
              <a:gd name="T7" fmla="*/ 384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2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reeform 4"/>
          <p:cNvSpPr/>
          <p:nvPr/>
        </p:nvSpPr>
        <p:spPr bwMode="auto">
          <a:xfrm flipH="1">
            <a:off x="7081851" y="4670442"/>
            <a:ext cx="1219200" cy="17526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720 h 1104"/>
              <a:gd name="T4" fmla="*/ 768 w 768"/>
              <a:gd name="T5" fmla="*/ 1104 h 1104"/>
              <a:gd name="T6" fmla="*/ 768 w 768"/>
              <a:gd name="T7" fmla="*/ 384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2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262451" y="6042042"/>
            <a:ext cx="76200" cy="762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7767651" y="5661042"/>
            <a:ext cx="609600" cy="38100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6015051" y="4670442"/>
            <a:ext cx="175260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4948251" y="4670442"/>
            <a:ext cx="106680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4338651" y="5584842"/>
            <a:ext cx="609600" cy="45720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4872051" y="5584842"/>
            <a:ext cx="76200" cy="762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hlink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7767651" y="5661042"/>
            <a:ext cx="76200" cy="762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hlink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8358201" y="6022992"/>
            <a:ext cx="76200" cy="762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5976951" y="4594242"/>
            <a:ext cx="114300" cy="1143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hlink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5371559" y="4211932"/>
            <a:ext cx="1394934" cy="36933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none" anchor="ctr">
            <a:spAutoFit/>
            <a:flatTx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scene point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329001" y="6194442"/>
            <a:ext cx="1670050" cy="36671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none" anchor="ctr">
            <a:spAutoFit/>
            <a:flatTx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optical center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4872051" y="5675330"/>
            <a:ext cx="1504950" cy="366713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none" anchor="ctr">
            <a:spAutoFit/>
            <a:flatTx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image plane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35162" y="4195774"/>
            <a:ext cx="2446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Main idea: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90819" y="6550224"/>
            <a:ext cx="2217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201708"/>
            <a:ext cx="8229600" cy="4525963"/>
          </a:xfrm>
        </p:spPr>
        <p:txBody>
          <a:bodyPr/>
          <a:lstStyle/>
          <a:p>
            <a:r>
              <a:rPr lang="en-US" sz="2400" dirty="0"/>
              <a:t>首先，假设光轴平行，且已知相机参数（即已校准的相机）：  </a:t>
            </a:r>
            <a:r>
              <a:rPr lang="en-US" sz="2400" b="1" dirty="0"/>
              <a:t>Z</a:t>
            </a:r>
            <a:r>
              <a:rPr lang="zh-CN" altLang="en-US" sz="2400" b="1" dirty="0"/>
              <a:t>的表达式是什么？</a:t>
            </a:r>
          </a:p>
        </p:txBody>
      </p:sp>
      <p:grpSp>
        <p:nvGrpSpPr>
          <p:cNvPr id="171011" name="Group 5"/>
          <p:cNvGrpSpPr/>
          <p:nvPr/>
        </p:nvGrpSpPr>
        <p:grpSpPr bwMode="auto">
          <a:xfrm>
            <a:off x="1524000" y="2078019"/>
            <a:ext cx="4751388" cy="3652838"/>
            <a:chOff x="0" y="2895600"/>
            <a:chExt cx="4751989" cy="3652838"/>
          </a:xfrm>
        </p:grpSpPr>
        <p:pic>
          <p:nvPicPr>
            <p:cNvPr id="1710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16959" t="14497" r="15958" b="4240"/>
            <a:stretch>
              <a:fillRect/>
            </a:stretch>
          </p:blipFill>
          <p:spPr bwMode="auto">
            <a:xfrm>
              <a:off x="0" y="2895600"/>
              <a:ext cx="4751989" cy="3652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1013" name="Rectangle 4"/>
            <p:cNvSpPr>
              <a:spLocks noChangeArrowheads="1"/>
            </p:cNvSpPr>
            <p:nvPr/>
          </p:nvSpPr>
          <p:spPr bwMode="auto">
            <a:xfrm>
              <a:off x="228600" y="3048000"/>
              <a:ext cx="1600200" cy="533400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324600" y="2203460"/>
            <a:ext cx="4343400" cy="32918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</a:rPr>
              <a:t>相似三角形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(p</a:t>
            </a:r>
            <a:r>
              <a:rPr lang="en-US" sz="2400" baseline="-25000" dirty="0">
                <a:solidFill>
                  <a:srgbClr val="FF0000"/>
                </a:solidFill>
              </a:rPr>
              <a:t>l</a:t>
            </a:r>
            <a:r>
              <a:rPr lang="en-US" sz="2400" dirty="0">
                <a:solidFill>
                  <a:srgbClr val="FF0000"/>
                </a:solidFill>
              </a:rPr>
              <a:t>, P, p</a:t>
            </a:r>
            <a:r>
              <a:rPr lang="en-US" sz="2400" baseline="-25000" dirty="0">
                <a:solidFill>
                  <a:srgbClr val="FF0000"/>
                </a:solidFill>
              </a:rPr>
              <a:t>r</a:t>
            </a:r>
            <a:r>
              <a:rPr lang="en-US" sz="2400" dirty="0">
                <a:solidFill>
                  <a:srgbClr val="FF0000"/>
                </a:solidFill>
              </a:rPr>
              <a:t>) </a:t>
            </a:r>
            <a:r>
              <a:rPr lang="en-US" sz="2400" dirty="0">
                <a:solidFill>
                  <a:srgbClr val="000000"/>
                </a:solidFill>
              </a:rPr>
              <a:t>and </a:t>
            </a:r>
            <a:r>
              <a:rPr lang="en-US" sz="2400" dirty="0">
                <a:solidFill>
                  <a:srgbClr val="0070C0"/>
                </a:solidFill>
              </a:rPr>
              <a:t>(O</a:t>
            </a:r>
            <a:r>
              <a:rPr lang="en-US" sz="2400" baseline="-25000" dirty="0">
                <a:solidFill>
                  <a:srgbClr val="0070C0"/>
                </a:solidFill>
              </a:rPr>
              <a:t>l</a:t>
            </a:r>
            <a:r>
              <a:rPr lang="en-US" sz="2400" dirty="0">
                <a:solidFill>
                  <a:srgbClr val="0070C0"/>
                </a:solidFill>
              </a:rPr>
              <a:t>, P, O</a:t>
            </a:r>
            <a:r>
              <a:rPr lang="en-US" sz="2400" baseline="-25000" dirty="0">
                <a:solidFill>
                  <a:srgbClr val="0070C0"/>
                </a:solidFill>
              </a:rPr>
              <a:t>r</a:t>
            </a:r>
            <a:r>
              <a:rPr lang="en-US" sz="2400" dirty="0">
                <a:solidFill>
                  <a:srgbClr val="0070C0"/>
                </a:solidFill>
              </a:rPr>
              <a:t>):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 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1" name="Title 1"/>
          <p:cNvSpPr txBox="1"/>
          <p:nvPr/>
        </p:nvSpPr>
        <p:spPr bwMode="auto">
          <a:xfrm>
            <a:off x="1828800" y="33291"/>
            <a:ext cx="85344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dirty="0">
                <a:sym typeface="+mn-ea"/>
              </a:rPr>
              <a:t>简单立体视觉系统的几何原理</a:t>
            </a:r>
            <a:endParaRPr lang="en-US" sz="4000" kern="0" dirty="0">
              <a:solidFill>
                <a:srgbClr val="000000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7008814" y="3173413"/>
          <a:ext cx="2884487" cy="123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977900" imgH="419100" progId="Equation.3">
                  <p:embed/>
                </p:oleObj>
              </mc:Choice>
              <mc:Fallback>
                <p:oleObj name="公式" r:id="rId4" imgW="977900" imgH="41910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8814" y="3173413"/>
                        <a:ext cx="2884487" cy="1236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Isosceles Triangle 12"/>
          <p:cNvSpPr/>
          <p:nvPr/>
        </p:nvSpPr>
        <p:spPr bwMode="auto">
          <a:xfrm>
            <a:off x="3028908" y="2516176"/>
            <a:ext cx="2044728" cy="1862163"/>
          </a:xfrm>
          <a:prstGeom prst="triangle">
            <a:avLst>
              <a:gd name="adj" fmla="val 52981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Isosceles Triangle 13"/>
          <p:cNvSpPr/>
          <p:nvPr/>
        </p:nvSpPr>
        <p:spPr bwMode="auto">
          <a:xfrm>
            <a:off x="2819401" y="2516175"/>
            <a:ext cx="2373345" cy="2336832"/>
          </a:xfrm>
          <a:prstGeom prst="triangle">
            <a:avLst>
              <a:gd name="adj" fmla="val 52981"/>
            </a:avLst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7885114" y="4889501"/>
          <a:ext cx="2338387" cy="120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837565" imgH="431800" progId="Equation.3">
                  <p:embed/>
                </p:oleObj>
              </mc:Choice>
              <mc:Fallback>
                <p:oleObj name="公式" r:id="rId6" imgW="837565" imgH="43180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4" y="4889501"/>
                        <a:ext cx="2338387" cy="1204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15"/>
          <p:cNvSpPr/>
          <p:nvPr/>
        </p:nvSpPr>
        <p:spPr bwMode="auto">
          <a:xfrm>
            <a:off x="8834475" y="5510241"/>
            <a:ext cx="1533546" cy="65723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97643" y="5875371"/>
            <a:ext cx="2263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disparity</a:t>
            </a:r>
          </a:p>
        </p:txBody>
      </p:sp>
      <p:cxnSp>
        <p:nvCxnSpPr>
          <p:cNvPr id="19" name="Straight Arrow Connector 18"/>
          <p:cNvCxnSpPr>
            <a:endCxn id="16" idx="2"/>
          </p:cNvCxnSpPr>
          <p:nvPr/>
        </p:nvCxnSpPr>
        <p:spPr bwMode="auto">
          <a:xfrm flipV="1">
            <a:off x="7666059" y="5838858"/>
            <a:ext cx="1168416" cy="2190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9109" y="1457299"/>
            <a:ext cx="7696200" cy="323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9460" name="Line 4"/>
          <p:cNvSpPr>
            <a:spLocks noChangeShapeType="1"/>
          </p:cNvSpPr>
          <p:nvPr/>
        </p:nvSpPr>
        <p:spPr bwMode="auto">
          <a:xfrm flipV="1">
            <a:off x="2424060" y="4321148"/>
            <a:ext cx="2098675" cy="127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59461" name="Line 5"/>
          <p:cNvSpPr>
            <a:spLocks noChangeShapeType="1"/>
          </p:cNvSpPr>
          <p:nvPr/>
        </p:nvSpPr>
        <p:spPr bwMode="auto">
          <a:xfrm>
            <a:off x="4875159" y="4327498"/>
            <a:ext cx="23114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59462" name="Line 6"/>
          <p:cNvSpPr>
            <a:spLocks noChangeShapeType="1"/>
          </p:cNvSpPr>
          <p:nvPr/>
        </p:nvSpPr>
        <p:spPr bwMode="auto">
          <a:xfrm>
            <a:off x="7561209" y="4327498"/>
            <a:ext cx="20955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59463" name="Line 7"/>
          <p:cNvSpPr>
            <a:spLocks noChangeShapeType="1"/>
          </p:cNvSpPr>
          <p:nvPr/>
        </p:nvSpPr>
        <p:spPr bwMode="auto">
          <a:xfrm>
            <a:off x="7770759" y="3032098"/>
            <a:ext cx="1885950" cy="1289050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59464" name="Line 8"/>
          <p:cNvSpPr>
            <a:spLocks noChangeShapeType="1"/>
          </p:cNvSpPr>
          <p:nvPr/>
        </p:nvSpPr>
        <p:spPr bwMode="auto">
          <a:xfrm>
            <a:off x="6075309" y="1863698"/>
            <a:ext cx="1466850" cy="1003300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59465" name="Line 9"/>
          <p:cNvSpPr>
            <a:spLocks noChangeShapeType="1"/>
          </p:cNvSpPr>
          <p:nvPr/>
        </p:nvSpPr>
        <p:spPr bwMode="auto">
          <a:xfrm flipV="1">
            <a:off x="4538609" y="1850998"/>
            <a:ext cx="1473200" cy="1009650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59466" name="Line 10"/>
          <p:cNvSpPr>
            <a:spLocks noChangeShapeType="1"/>
          </p:cNvSpPr>
          <p:nvPr/>
        </p:nvSpPr>
        <p:spPr bwMode="auto">
          <a:xfrm flipV="1">
            <a:off x="2411359" y="3025748"/>
            <a:ext cx="1892300" cy="1282700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59467" name="Text Box 11"/>
          <p:cNvSpPr txBox="1">
            <a:spLocks noChangeArrowheads="1"/>
          </p:cNvSpPr>
          <p:nvPr/>
        </p:nvSpPr>
        <p:spPr bwMode="auto">
          <a:xfrm>
            <a:off x="5229163" y="2954307"/>
            <a:ext cx="1752403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Epipolar</a:t>
            </a:r>
            <a:r>
              <a:rPr lang="en-US" dirty="0">
                <a:solidFill>
                  <a:srgbClr val="002060"/>
                </a:solidFill>
              </a:rPr>
              <a:t> Plane</a:t>
            </a:r>
          </a:p>
        </p:txBody>
      </p:sp>
      <p:sp>
        <p:nvSpPr>
          <p:cNvPr id="659468" name="Oval 12"/>
          <p:cNvSpPr>
            <a:spLocks noChangeArrowheads="1"/>
          </p:cNvSpPr>
          <p:nvPr/>
        </p:nvSpPr>
        <p:spPr bwMode="auto">
          <a:xfrm>
            <a:off x="4456059" y="423859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59469" name="Oval 13"/>
          <p:cNvSpPr>
            <a:spLocks noChangeArrowheads="1"/>
          </p:cNvSpPr>
          <p:nvPr/>
        </p:nvSpPr>
        <p:spPr bwMode="auto">
          <a:xfrm>
            <a:off x="7453259" y="427034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59470" name="Text Box 14"/>
          <p:cNvSpPr txBox="1">
            <a:spLocks noChangeArrowheads="1"/>
          </p:cNvSpPr>
          <p:nvPr/>
        </p:nvSpPr>
        <p:spPr bwMode="auto">
          <a:xfrm>
            <a:off x="3513052" y="4633905"/>
            <a:ext cx="954107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B0F0"/>
                </a:solidFill>
              </a:rPr>
              <a:t>Epipole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59471" name="Line 15"/>
          <p:cNvSpPr>
            <a:spLocks noChangeShapeType="1"/>
          </p:cNvSpPr>
          <p:nvPr/>
        </p:nvSpPr>
        <p:spPr bwMode="auto">
          <a:xfrm flipH="1" flipV="1">
            <a:off x="4303659" y="2879698"/>
            <a:ext cx="260350" cy="158115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59472" name="Line 16"/>
          <p:cNvSpPr>
            <a:spLocks noChangeShapeType="1"/>
          </p:cNvSpPr>
          <p:nvPr/>
        </p:nvSpPr>
        <p:spPr bwMode="auto">
          <a:xfrm flipV="1">
            <a:off x="7510409" y="2892398"/>
            <a:ext cx="254000" cy="15875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59473" name="Text Box 17"/>
          <p:cNvSpPr txBox="1">
            <a:spLocks noChangeArrowheads="1"/>
          </p:cNvSpPr>
          <p:nvPr/>
        </p:nvSpPr>
        <p:spPr bwMode="auto">
          <a:xfrm>
            <a:off x="8819450" y="2808255"/>
            <a:ext cx="146226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CC3300"/>
                </a:solidFill>
              </a:rPr>
              <a:t>Epipolar</a:t>
            </a:r>
            <a:r>
              <a:rPr lang="en-US" dirty="0">
                <a:solidFill>
                  <a:srgbClr val="CC3300"/>
                </a:solidFill>
              </a:rPr>
              <a:t> Line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59474" name="Text Box 18"/>
          <p:cNvSpPr txBox="1">
            <a:spLocks noChangeArrowheads="1"/>
          </p:cNvSpPr>
          <p:nvPr/>
        </p:nvSpPr>
        <p:spPr bwMode="auto">
          <a:xfrm>
            <a:off x="5557780" y="4597392"/>
            <a:ext cx="989373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3399"/>
                </a:solidFill>
              </a:rPr>
              <a:t>Baseline</a:t>
            </a:r>
          </a:p>
        </p:txBody>
      </p:sp>
      <p:sp>
        <p:nvSpPr>
          <p:cNvPr id="659475" name="Line 19"/>
          <p:cNvSpPr>
            <a:spLocks noChangeShapeType="1"/>
          </p:cNvSpPr>
          <p:nvPr/>
        </p:nvSpPr>
        <p:spPr bwMode="auto">
          <a:xfrm>
            <a:off x="2417709" y="4352898"/>
            <a:ext cx="20574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59476" name="Line 20"/>
          <p:cNvSpPr>
            <a:spLocks noChangeShapeType="1"/>
          </p:cNvSpPr>
          <p:nvPr/>
        </p:nvSpPr>
        <p:spPr bwMode="auto">
          <a:xfrm>
            <a:off x="4856109" y="4352898"/>
            <a:ext cx="23622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59477" name="Line 21"/>
          <p:cNvSpPr>
            <a:spLocks noChangeShapeType="1"/>
          </p:cNvSpPr>
          <p:nvPr/>
        </p:nvSpPr>
        <p:spPr bwMode="auto">
          <a:xfrm>
            <a:off x="7599309" y="4352898"/>
            <a:ext cx="20574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3" name="Title 1"/>
          <p:cNvSpPr txBox="1"/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kern="0" dirty="0" err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极线几何</a:t>
            </a: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7409296" y="4633905"/>
            <a:ext cx="954107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B0F0"/>
                </a:solidFill>
              </a:rPr>
              <a:t>Epipole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08187" y="5364189"/>
            <a:ext cx="739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68497" y="5201735"/>
            <a:ext cx="7031091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基线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连接两台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相机中心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点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的直线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极点：基线与每台相机的图像平面的交点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极平面：包含基线和世界点的平面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极线：极平面与图像平面的交线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460" grpId="0" animBg="1"/>
      <p:bldP spid="659461" grpId="0" animBg="1"/>
      <p:bldP spid="659462" grpId="0" animBg="1"/>
      <p:bldP spid="659463" grpId="0" animBg="1"/>
      <p:bldP spid="659464" grpId="0" animBg="1"/>
      <p:bldP spid="659465" grpId="0" animBg="1"/>
      <p:bldP spid="659466" grpId="0" animBg="1"/>
      <p:bldP spid="659467" grpId="0" autoUpdateAnimBg="0"/>
      <p:bldP spid="659468" grpId="0" animBg="1"/>
      <p:bldP spid="659469" grpId="0" animBg="1"/>
      <p:bldP spid="659470" grpId="0" autoUpdateAnimBg="0"/>
      <p:bldP spid="659471" grpId="0" animBg="1"/>
      <p:bldP spid="659472" grpId="0" animBg="1"/>
      <p:bldP spid="659473" grpId="0" autoUpdateAnimBg="0"/>
      <p:bldP spid="659474" grpId="0" autoUpdateAnimBg="0"/>
      <p:bldP spid="659475" grpId="0" animBg="1"/>
      <p:bldP spid="659476" grpId="0" animBg="1"/>
      <p:bldP spid="659477" grpId="0" animBg="1"/>
      <p:bldP spid="26" grpId="0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立体图像校</a:t>
            </a:r>
            <a:r>
              <a:rPr lang="zh-CN" altLang="en-US" dirty="0"/>
              <a:t>正：例子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8519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1" y="914400"/>
            <a:ext cx="5883275" cy="242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519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1" y="4002088"/>
            <a:ext cx="6640513" cy="285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51973" name="AutoShape 5"/>
          <p:cNvSpPr>
            <a:spLocks noChangeArrowheads="1"/>
          </p:cNvSpPr>
          <p:nvPr/>
        </p:nvSpPr>
        <p:spPr bwMode="auto">
          <a:xfrm>
            <a:off x="5715000" y="3352800"/>
            <a:ext cx="685800" cy="533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51974" name="Text Box 6"/>
          <p:cNvSpPr txBox="1">
            <a:spLocks noChangeArrowheads="1"/>
          </p:cNvSpPr>
          <p:nvPr/>
        </p:nvSpPr>
        <p:spPr bwMode="auto">
          <a:xfrm>
            <a:off x="8839200" y="6553201"/>
            <a:ext cx="1828800" cy="2905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 dirty="0">
                <a:solidFill>
                  <a:srgbClr val="000000"/>
                </a:solidFill>
              </a:rPr>
              <a:t>Source: </a:t>
            </a:r>
            <a:r>
              <a:rPr lang="en-US" sz="1300" dirty="0" err="1">
                <a:solidFill>
                  <a:srgbClr val="000000"/>
                </a:solidFill>
              </a:rPr>
              <a:t>Alyosha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Efros</a:t>
            </a:r>
            <a:endParaRPr lang="en-US" sz="13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非最大抑制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09800" y="5029200"/>
            <a:ext cx="7772400" cy="114300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zh-CN" altLang="en-US" dirty="0"/>
              <a:t>检查像素是否为梯度方向上的局部最大值，选择边缘宽度上的单个最大值</a:t>
            </a:r>
            <a:endParaRPr lang="en-US" dirty="0"/>
          </a:p>
          <a:p>
            <a:pPr lvl="1"/>
            <a:r>
              <a:rPr lang="zh-CN" altLang="en-US" dirty="0"/>
              <a:t>需要检查插值像素 </a:t>
            </a:r>
            <a:r>
              <a:rPr lang="en-US" dirty="0"/>
              <a:t>p </a:t>
            </a:r>
            <a:r>
              <a:rPr lang="zh-CN" altLang="en-US" dirty="0"/>
              <a:t>和 </a:t>
            </a:r>
            <a:r>
              <a:rPr lang="en-US" dirty="0"/>
              <a:t>r</a:t>
            </a:r>
          </a:p>
        </p:txBody>
      </p:sp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2954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2954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zh-CN" alt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人类立体视觉</a:t>
            </a:r>
            <a:endParaRPr lang="en-US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zh-CN" altLang="en-US" sz="2400" dirty="0"/>
              <a:t>极几何与极约束</a:t>
            </a:r>
            <a:endParaRPr lang="en-US" sz="2400" dirty="0"/>
          </a:p>
          <a:p>
            <a:pPr lvl="1">
              <a:spcAft>
                <a:spcPts val="1200"/>
              </a:spcAft>
            </a:pPr>
            <a:r>
              <a:rPr lang="zh-CN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平行光轴示例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lvl="1">
              <a:spcAft>
                <a:spcPts val="1200"/>
              </a:spcAft>
            </a:pPr>
            <a:r>
              <a:rPr lang="zh-CN" altLang="en-US" dirty="0"/>
              <a:t>校准相机的一般情况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zh-CN" altLang="en-US" sz="2400" dirty="0"/>
              <a:t>立体视觉解决方案</a:t>
            </a:r>
            <a:endParaRPr lang="en-US" sz="2400" dirty="0"/>
          </a:p>
          <a:p>
            <a:pPr lvl="1">
              <a:spcAft>
                <a:spcPts val="1200"/>
              </a:spcAft>
            </a:pPr>
            <a:r>
              <a:rPr lang="zh-CN" altLang="en-US" dirty="0"/>
              <a:t>对应关系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zh-CN" altLang="en-US" dirty="0"/>
              <a:t>额外的约束条件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981200" y="3863181"/>
            <a:ext cx="7620000" cy="2057400"/>
          </a:xfrm>
          <a:prstGeom prst="rect">
            <a:avLst/>
          </a:prstGeom>
          <a:noFill/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8416" y="228600"/>
            <a:ext cx="8229600" cy="1143000"/>
          </a:xfrm>
        </p:spPr>
        <p:txBody>
          <a:bodyPr/>
          <a:lstStyle/>
          <a:p>
            <a:r>
              <a:rPr lang="zh-CN" altLang="en-US" dirty="0"/>
              <a:t>立体对应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1" y="1417639"/>
            <a:ext cx="8116433" cy="4772691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70088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/>
              <a:t>对应问题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219201"/>
            <a:ext cx="8229600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dirty="0" err="1"/>
              <a:t>除了</a:t>
            </a:r>
            <a:r>
              <a:rPr lang="zh-CN" altLang="en-US" dirty="0"/>
              <a:t>极</a:t>
            </a:r>
            <a:r>
              <a:rPr lang="en-US" dirty="0" err="1"/>
              <a:t>几何的硬约束之外，还有一些</a:t>
            </a:r>
            <a:r>
              <a:rPr lang="en-US" dirty="0" err="1">
                <a:latin typeface="+mn-ea"/>
                <a:cs typeface="+mn-ea"/>
              </a:rPr>
              <a:t>“软”</a:t>
            </a:r>
            <a:r>
              <a:rPr lang="en-US" dirty="0" err="1"/>
              <a:t>约束可以帮助识别对应点</a:t>
            </a:r>
            <a:r>
              <a:rPr lang="en-US" dirty="0"/>
              <a:t>：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/>
              <a:t>相似性</a:t>
            </a:r>
            <a:endParaRPr lang="en-US" dirty="0"/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/>
              <a:t>唯一性</a:t>
            </a:r>
            <a:endParaRPr lang="en-US" dirty="0"/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/>
              <a:t>顺序性</a:t>
            </a:r>
            <a:endParaRPr lang="en-US" dirty="0"/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/>
              <a:t>视差梯度</a:t>
            </a:r>
            <a:endParaRPr lang="en-US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400" dirty="0"/>
          </a:p>
          <a:p>
            <a:pPr eaLnBrk="1" hangingPunct="1">
              <a:lnSpc>
                <a:spcPct val="110000"/>
              </a:lnSpc>
            </a:pPr>
            <a:r>
              <a:rPr lang="zh-CN" altLang="en-US" dirty="0"/>
              <a:t>为了在图像对中找到匹配项，我们假设：</a:t>
            </a:r>
            <a:endParaRPr lang="en-US" dirty="0"/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/>
              <a:t>大多数场景点在两个视图中都是可见的</a:t>
            </a:r>
            <a:endParaRPr lang="en-US" dirty="0"/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/>
              <a:t>匹配的图像区域在外观上相似</a:t>
            </a:r>
            <a:endParaRPr lang="en-US" altLang="zh-CN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438400" y="2133600"/>
            <a:ext cx="1981200" cy="381000"/>
          </a:xfrm>
          <a:prstGeom prst="rect">
            <a:avLst/>
          </a:prstGeom>
          <a:noFill/>
          <a:ln w="9525" algn="ctr">
            <a:solidFill>
              <a:srgbClr val="FFC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超越单个对应关系来估计视差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联合优化对应分配：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每次扫描（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DP,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动态规划），</a:t>
            </a:r>
            <a:r>
              <a:rPr lang="en-US" altLang="zh-CN" dirty="0" err="1"/>
              <a:t>尝试在整个扫描线上</a:t>
            </a:r>
            <a:r>
              <a:rPr lang="zh-CN" altLang="en-US" dirty="0"/>
              <a:t>连贯</a:t>
            </a:r>
            <a:r>
              <a:rPr lang="en-US" altLang="zh-CN" dirty="0" err="1"/>
              <a:t>匹配像素</a:t>
            </a:r>
            <a:endParaRPr lang="en-US" altLang="zh-CN" dirty="0"/>
          </a:p>
          <a:p>
            <a:pPr lvl="1"/>
            <a:r>
              <a:rPr lang="zh-CN" altLang="en-US" dirty="0"/>
              <a:t>完整的二维网格</a:t>
            </a:r>
            <a:r>
              <a:rPr lang="en-US" altLang="zh-CN" dirty="0"/>
              <a:t>(</a:t>
            </a:r>
            <a:r>
              <a:rPr lang="en-US" altLang="zh-CN" dirty="0" err="1"/>
              <a:t>graoh</a:t>
            </a:r>
            <a:r>
              <a:rPr lang="en-US" altLang="zh-CN" dirty="0"/>
              <a:t> cuts)</a:t>
            </a:r>
            <a:r>
              <a:rPr lang="zh-CN" altLang="en-US" dirty="0"/>
              <a:t>，将立体匹配视为能量最小化问题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2074588" y="170937"/>
            <a:ext cx="8153400" cy="838200"/>
          </a:xfrm>
        </p:spPr>
        <p:txBody>
          <a:bodyPr/>
          <a:lstStyle/>
          <a:p>
            <a:r>
              <a:rPr lang="zh-CN" altLang="en-US" dirty="0"/>
              <a:t>扫描线立体对应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219200"/>
            <a:ext cx="4170088" cy="2362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288" y="1212322"/>
            <a:ext cx="4364312" cy="28674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599" y="3886200"/>
            <a:ext cx="5110200" cy="249556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4495801"/>
            <a:ext cx="3576664" cy="1447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801" y="2021250"/>
            <a:ext cx="7205715" cy="4148168"/>
          </a:xfrm>
          <a:prstGeom prst="rect">
            <a:avLst/>
          </a:prstGeom>
        </p:spPr>
      </p:pic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+mn-ea"/>
                <a:ea typeface="+mn-ea"/>
                <a:cs typeface="+mn-ea"/>
              </a:rPr>
              <a:t>“</a:t>
            </a:r>
            <a:r>
              <a:rPr lang="zh-CN" altLang="en-US">
                <a:latin typeface="+mn-ea"/>
                <a:ea typeface="+mn-ea"/>
                <a:cs typeface="+mn-ea"/>
              </a:rPr>
              <a:t>最短路径</a:t>
            </a:r>
            <a:r>
              <a:rPr lang="en-US" altLang="zh-CN">
                <a:latin typeface="+mn-ea"/>
                <a:ea typeface="+mn-ea"/>
                <a:cs typeface="+mn-ea"/>
              </a:rPr>
              <a:t>”</a:t>
            </a:r>
            <a:r>
              <a:rPr lang="zh-CN" altLang="en-US"/>
              <a:t>用于立体对应</a:t>
            </a:r>
          </a:p>
        </p:txBody>
      </p:sp>
      <p:grpSp>
        <p:nvGrpSpPr>
          <p:cNvPr id="125178" name="Group 4"/>
          <p:cNvGrpSpPr/>
          <p:nvPr/>
        </p:nvGrpSpPr>
        <p:grpSpPr bwMode="auto">
          <a:xfrm>
            <a:off x="7086601" y="1143000"/>
            <a:ext cx="2119313" cy="1601788"/>
            <a:chOff x="520" y="1783"/>
            <a:chExt cx="1872" cy="1401"/>
          </a:xfrm>
        </p:grpSpPr>
        <p:sp>
          <p:nvSpPr>
            <p:cNvPr id="125181" name="Text Box 6"/>
            <p:cNvSpPr txBox="1">
              <a:spLocks noChangeArrowheads="1"/>
            </p:cNvSpPr>
            <p:nvPr/>
          </p:nvSpPr>
          <p:spPr bwMode="auto">
            <a:xfrm>
              <a:off x="1110" y="1858"/>
              <a:ext cx="999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>
                  <a:solidFill>
                    <a:srgbClr val="FFFFFF"/>
                  </a:solidFill>
                  <a:latin typeface="Tahoma" panose="020B0604030504040204" pitchFamily="34" charset="0"/>
                </a:rPr>
                <a:t>Left image</a:t>
              </a:r>
            </a:p>
          </p:txBody>
        </p:sp>
        <p:graphicFrame>
          <p:nvGraphicFramePr>
            <p:cNvPr id="125180" name="Object 10"/>
            <p:cNvGraphicFramePr>
              <a:graphicFrameLocks noChangeAspect="1"/>
            </p:cNvGraphicFramePr>
            <p:nvPr/>
          </p:nvGraphicFramePr>
          <p:xfrm>
            <a:off x="520" y="1783"/>
            <a:ext cx="1872" cy="1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 File" r:id="rId4" imgW="3562350" imgH="2667000" progId="">
                    <p:embed/>
                  </p:oleObj>
                </mc:Choice>
                <mc:Fallback>
                  <p:oleObj name="Image File" r:id="rId4" imgW="3562350" imgH="2667000" progId="">
                    <p:embed/>
                    <p:pic>
                      <p:nvPicPr>
                        <p:cNvPr id="12518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0" y="1783"/>
                          <a:ext cx="1872" cy="14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5179" name="Line 7"/>
          <p:cNvSpPr>
            <a:spLocks noChangeShapeType="1"/>
          </p:cNvSpPr>
          <p:nvPr/>
        </p:nvSpPr>
        <p:spPr bwMode="auto">
          <a:xfrm>
            <a:off x="7191376" y="2224088"/>
            <a:ext cx="1928813" cy="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124932" name="Group 8"/>
          <p:cNvGrpSpPr/>
          <p:nvPr/>
        </p:nvGrpSpPr>
        <p:grpSpPr bwMode="auto">
          <a:xfrm>
            <a:off x="7975601" y="1574800"/>
            <a:ext cx="2119313" cy="1601788"/>
            <a:chOff x="3552" y="1287"/>
            <a:chExt cx="1335" cy="1009"/>
          </a:xfrm>
        </p:grpSpPr>
        <p:grpSp>
          <p:nvGrpSpPr>
            <p:cNvPr id="125174" name="Group 9"/>
            <p:cNvGrpSpPr/>
            <p:nvPr/>
          </p:nvGrpSpPr>
          <p:grpSpPr bwMode="auto">
            <a:xfrm>
              <a:off x="3552" y="1287"/>
              <a:ext cx="1335" cy="1009"/>
              <a:chOff x="3056" y="1783"/>
              <a:chExt cx="1872" cy="1401"/>
            </a:xfrm>
          </p:grpSpPr>
          <p:sp>
            <p:nvSpPr>
              <p:cNvPr id="125177" name="Text Box 11"/>
              <p:cNvSpPr txBox="1">
                <a:spLocks noChangeArrowheads="1"/>
              </p:cNvSpPr>
              <p:nvPr/>
            </p:nvSpPr>
            <p:spPr bwMode="auto">
              <a:xfrm>
                <a:off x="3653" y="1858"/>
                <a:ext cx="1109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>
                    <a:solidFill>
                      <a:srgbClr val="FFFFFF"/>
                    </a:solidFill>
                    <a:latin typeface="Tahoma" panose="020B0604030504040204" pitchFamily="34" charset="0"/>
                  </a:rPr>
                  <a:t>Right image</a:t>
                </a:r>
              </a:p>
            </p:txBody>
          </p:sp>
          <p:graphicFrame>
            <p:nvGraphicFramePr>
              <p:cNvPr id="125176" name="Object 9"/>
              <p:cNvGraphicFramePr>
                <a:graphicFrameLocks noChangeAspect="1"/>
              </p:cNvGraphicFramePr>
              <p:nvPr/>
            </p:nvGraphicFramePr>
            <p:xfrm>
              <a:off x="3056" y="1783"/>
              <a:ext cx="1872" cy="14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Image File" r:id="rId4" imgW="3562350" imgH="2667000" progId="">
                      <p:embed/>
                    </p:oleObj>
                  </mc:Choice>
                  <mc:Fallback>
                    <p:oleObj name="Image File" r:id="rId4" imgW="3562350" imgH="2667000" progId="">
                      <p:embed/>
                      <p:pic>
                        <p:nvPicPr>
                          <p:cNvPr id="125176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56" y="1783"/>
                            <a:ext cx="1872" cy="14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25175" name="Line 12"/>
            <p:cNvSpPr>
              <a:spLocks noChangeShapeType="1"/>
            </p:cNvSpPr>
            <p:nvPr/>
          </p:nvSpPr>
          <p:spPr bwMode="auto">
            <a:xfrm>
              <a:off x="3612" y="1951"/>
              <a:ext cx="121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miter lim="800000"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anose="020B0604020202020204"/>
              </a:endParaRPr>
            </a:p>
          </p:txBody>
        </p:sp>
      </p:grpSp>
      <p:sp>
        <p:nvSpPr>
          <p:cNvPr id="709830" name="Rectangle 198"/>
          <p:cNvSpPr>
            <a:spLocks noChangeArrowheads="1"/>
          </p:cNvSpPr>
          <p:nvPr/>
        </p:nvSpPr>
        <p:spPr bwMode="auto">
          <a:xfrm>
            <a:off x="2318941" y="6454256"/>
            <a:ext cx="6257131" cy="22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可以通过动态规划实现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Ohta</a:t>
            </a:r>
            <a:r>
              <a:rPr lang="en-US" sz="1200" dirty="0">
                <a:solidFill>
                  <a:srgbClr val="000000"/>
                </a:solidFill>
              </a:rPr>
              <a:t> &amp; </a:t>
            </a:r>
            <a:r>
              <a:rPr lang="en-US" sz="1200" dirty="0" err="1">
                <a:solidFill>
                  <a:srgbClr val="000000"/>
                </a:solidFill>
              </a:rPr>
              <a:t>Kanade</a:t>
            </a:r>
            <a:r>
              <a:rPr lang="en-US" sz="1200" dirty="0">
                <a:solidFill>
                  <a:srgbClr val="000000"/>
                </a:solidFill>
              </a:rPr>
              <a:t> ’85, Cox et al. ‘96</a:t>
            </a:r>
          </a:p>
        </p:txBody>
      </p:sp>
      <p:graphicFrame>
        <p:nvGraphicFramePr>
          <p:cNvPr id="124943" name="Object 2"/>
          <p:cNvGraphicFramePr>
            <a:graphicFrameLocks noChangeAspect="1"/>
          </p:cNvGraphicFramePr>
          <p:nvPr/>
        </p:nvGraphicFramePr>
        <p:xfrm>
          <a:off x="10040939" y="1633538"/>
          <a:ext cx="2635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7000" imgH="165100" progId="Equation.3">
                  <p:embed/>
                </p:oleObj>
              </mc:Choice>
              <mc:Fallback>
                <p:oleObj name="Equation" r:id="rId6" imgW="127000" imgH="165100" progId="Equation.3">
                  <p:embed/>
                  <p:pic>
                    <p:nvPicPr>
                      <p:cNvPr id="12494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0939" y="1633538"/>
                        <a:ext cx="26352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44" name="Object 3"/>
          <p:cNvGraphicFramePr>
            <a:graphicFrameLocks noChangeAspect="1"/>
          </p:cNvGraphicFramePr>
          <p:nvPr/>
        </p:nvGraphicFramePr>
        <p:xfrm>
          <a:off x="9144001" y="1185863"/>
          <a:ext cx="31591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2400" imgH="165100" progId="Equation.3">
                  <p:embed/>
                </p:oleObj>
              </mc:Choice>
              <mc:Fallback>
                <p:oleObj name="Equation" r:id="rId8" imgW="152400" imgH="165100" progId="Equation.3">
                  <p:embed/>
                  <p:pic>
                    <p:nvPicPr>
                      <p:cNvPr id="12494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1" y="1185863"/>
                        <a:ext cx="315913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45" name="Text Box 260"/>
          <p:cNvSpPr txBox="1">
            <a:spLocks noChangeArrowheads="1"/>
          </p:cNvSpPr>
          <p:nvPr/>
        </p:nvSpPr>
        <p:spPr bwMode="auto">
          <a:xfrm>
            <a:off x="8885238" y="6477000"/>
            <a:ext cx="17065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</a:rPr>
              <a:t>Slide credit: Y. Boykov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830" grpId="0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5557"/>
            <a:ext cx="8229600" cy="1143000"/>
          </a:xfrm>
        </p:spPr>
        <p:txBody>
          <a:bodyPr/>
          <a:lstStyle/>
          <a:p>
            <a:r>
              <a:rPr lang="zh-CN" altLang="en-US" sz="3000" dirty="0"/>
              <a:t>将立体匹配视为能量最小化</a:t>
            </a:r>
          </a:p>
        </p:txBody>
      </p:sp>
      <p:pic>
        <p:nvPicPr>
          <p:cNvPr id="128003" name="Picture 6" descr="sri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54101"/>
            <a:ext cx="2522538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7" descr="SSDWindowSiz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8"/>
          <a:stretch>
            <a:fillRect/>
          </a:stretch>
        </p:blipFill>
        <p:spPr bwMode="auto">
          <a:xfrm>
            <a:off x="7527926" y="911225"/>
            <a:ext cx="2682875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5" name="Picture 8" descr="sri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54101"/>
            <a:ext cx="2522538" cy="22955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006" name="Line 9"/>
          <p:cNvSpPr>
            <a:spLocks noChangeShapeType="1"/>
          </p:cNvSpPr>
          <p:nvPr/>
        </p:nvSpPr>
        <p:spPr bwMode="auto">
          <a:xfrm>
            <a:off x="4800600" y="2511425"/>
            <a:ext cx="2514600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128007" name="Group 10"/>
          <p:cNvGrpSpPr/>
          <p:nvPr/>
        </p:nvGrpSpPr>
        <p:grpSpPr bwMode="auto">
          <a:xfrm>
            <a:off x="3581400" y="2359025"/>
            <a:ext cx="304800" cy="304800"/>
            <a:chOff x="2112" y="1872"/>
            <a:chExt cx="192" cy="192"/>
          </a:xfrm>
        </p:grpSpPr>
        <p:sp>
          <p:nvSpPr>
            <p:cNvPr id="128026" name="Oval 11"/>
            <p:cNvSpPr>
              <a:spLocks noChangeArrowheads="1"/>
            </p:cNvSpPr>
            <p:nvPr/>
          </p:nvSpPr>
          <p:spPr bwMode="auto">
            <a:xfrm>
              <a:off x="2174" y="1941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8027" name="Rectangle 12"/>
            <p:cNvSpPr>
              <a:spLocks noChangeArrowheads="1"/>
            </p:cNvSpPr>
            <p:nvPr/>
          </p:nvSpPr>
          <p:spPr bwMode="auto">
            <a:xfrm>
              <a:off x="2112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28008" name="Group 13"/>
          <p:cNvGrpSpPr/>
          <p:nvPr/>
        </p:nvGrpSpPr>
        <p:grpSpPr bwMode="auto">
          <a:xfrm>
            <a:off x="6324600" y="2359025"/>
            <a:ext cx="304800" cy="304800"/>
            <a:chOff x="3600" y="1872"/>
            <a:chExt cx="192" cy="192"/>
          </a:xfrm>
        </p:grpSpPr>
        <p:sp>
          <p:nvSpPr>
            <p:cNvPr id="128024" name="Oval 14"/>
            <p:cNvSpPr>
              <a:spLocks noChangeArrowheads="1"/>
            </p:cNvSpPr>
            <p:nvPr/>
          </p:nvSpPr>
          <p:spPr bwMode="auto">
            <a:xfrm>
              <a:off x="3675" y="1947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8025" name="Rectangle 15"/>
            <p:cNvSpPr>
              <a:spLocks noChangeArrowheads="1"/>
            </p:cNvSpPr>
            <p:nvPr/>
          </p:nvSpPr>
          <p:spPr bwMode="auto">
            <a:xfrm>
              <a:off x="3600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28009" name="Group 16"/>
          <p:cNvGrpSpPr/>
          <p:nvPr/>
        </p:nvGrpSpPr>
        <p:grpSpPr bwMode="auto">
          <a:xfrm>
            <a:off x="9067800" y="2359025"/>
            <a:ext cx="304800" cy="304800"/>
            <a:chOff x="2112" y="1872"/>
            <a:chExt cx="192" cy="192"/>
          </a:xfrm>
        </p:grpSpPr>
        <p:sp>
          <p:nvSpPr>
            <p:cNvPr id="128022" name="Oval 17"/>
            <p:cNvSpPr>
              <a:spLocks noChangeArrowheads="1"/>
            </p:cNvSpPr>
            <p:nvPr/>
          </p:nvSpPr>
          <p:spPr bwMode="auto">
            <a:xfrm>
              <a:off x="2174" y="1941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28023" name="Rectangle 18"/>
            <p:cNvSpPr>
              <a:spLocks noChangeArrowheads="1"/>
            </p:cNvSpPr>
            <p:nvPr/>
          </p:nvSpPr>
          <p:spPr bwMode="auto">
            <a:xfrm>
              <a:off x="2112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128010" name="Text Box 19"/>
          <p:cNvSpPr txBox="1">
            <a:spLocks noChangeArrowheads="1"/>
          </p:cNvSpPr>
          <p:nvPr/>
        </p:nvSpPr>
        <p:spPr bwMode="auto">
          <a:xfrm>
            <a:off x="2117726" y="10795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i="1">
                <a:solidFill>
                  <a:srgbClr val="FFFFFF"/>
                </a:solidFill>
                <a:latin typeface="Times New Roman" panose="02020603050405020304" pitchFamily="18" charset="0"/>
              </a:rPr>
              <a:t>I</a:t>
            </a:r>
            <a:r>
              <a:rPr lang="en-US" sz="2400" b="1" baseline="-25000">
                <a:solidFill>
                  <a:srgbClr val="FFFF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28011" name="Text Box 20"/>
          <p:cNvSpPr txBox="1">
            <a:spLocks noChangeArrowheads="1"/>
          </p:cNvSpPr>
          <p:nvPr/>
        </p:nvSpPr>
        <p:spPr bwMode="auto">
          <a:xfrm>
            <a:off x="4794251" y="103822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i="1">
                <a:solidFill>
                  <a:srgbClr val="FFFFFF"/>
                </a:solidFill>
                <a:latin typeface="Times New Roman" panose="02020603050405020304" pitchFamily="18" charset="0"/>
              </a:rPr>
              <a:t>I</a:t>
            </a:r>
            <a:r>
              <a:rPr lang="en-US" sz="2400" b="1" baseline="-25000">
                <a:solidFill>
                  <a:srgbClr val="FFFFFF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28012" name="Text Box 21"/>
          <p:cNvSpPr txBox="1">
            <a:spLocks noChangeArrowheads="1"/>
          </p:cNvSpPr>
          <p:nvPr/>
        </p:nvSpPr>
        <p:spPr bwMode="auto">
          <a:xfrm>
            <a:off x="7620001" y="103822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i="1">
                <a:solidFill>
                  <a:srgbClr val="FFFFFF"/>
                </a:solidFill>
                <a:latin typeface="Times New Roman" panose="02020603050405020304" pitchFamily="18" charset="0"/>
              </a:rPr>
              <a:t>D</a:t>
            </a:r>
            <a:endParaRPr lang="en-US" sz="2400" b="1" baseline="-250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013" name="Rectangle 30"/>
          <p:cNvSpPr>
            <a:spLocks noGrp="1" noChangeArrowheads="1"/>
          </p:cNvSpPr>
          <p:nvPr>
            <p:ph type="body" idx="1"/>
          </p:nvPr>
        </p:nvSpPr>
        <p:spPr>
          <a:xfrm>
            <a:off x="1828800" y="5334000"/>
            <a:ext cx="8001000" cy="838200"/>
          </a:xfrm>
        </p:spPr>
        <p:txBody>
          <a:bodyPr/>
          <a:lstStyle/>
          <a:p>
            <a:pPr>
              <a:buFontTx/>
              <a:buChar char="•"/>
            </a:pPr>
            <a:r>
              <a:rPr lang="zh-CN" altLang="en-US" sz="2400" dirty="0"/>
              <a:t>使用</a:t>
            </a:r>
            <a:r>
              <a:rPr lang="zh-CN" altLang="en-US" sz="2400" i="1" dirty="0"/>
              <a:t>图割</a:t>
            </a:r>
            <a:r>
              <a:rPr lang="zh-CN" altLang="en-US" sz="2400" dirty="0"/>
              <a:t>来最小化能量函数</a:t>
            </a:r>
          </a:p>
        </p:txBody>
      </p:sp>
      <p:sp>
        <p:nvSpPr>
          <p:cNvPr id="128014" name="Text Box 31"/>
          <p:cNvSpPr txBox="1">
            <a:spLocks noChangeArrowheads="1"/>
          </p:cNvSpPr>
          <p:nvPr/>
        </p:nvSpPr>
        <p:spPr bwMode="auto">
          <a:xfrm>
            <a:off x="1600200" y="6277884"/>
            <a:ext cx="8458200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sym typeface="Symbol" panose="05050102010706020507" pitchFamily="18" charset="2"/>
              </a:rPr>
              <a:t>Y. </a:t>
            </a:r>
            <a:r>
              <a:rPr lang="en-US" sz="1200" dirty="0" err="1">
                <a:solidFill>
                  <a:srgbClr val="000000"/>
                </a:solidFill>
                <a:sym typeface="Symbol" panose="05050102010706020507" pitchFamily="18" charset="2"/>
              </a:rPr>
              <a:t>Boykov</a:t>
            </a:r>
            <a:r>
              <a:rPr lang="en-US" sz="1200" dirty="0">
                <a:solidFill>
                  <a:srgbClr val="000000"/>
                </a:solidFill>
                <a:sym typeface="Symbol" panose="05050102010706020507" pitchFamily="18" charset="2"/>
              </a:rPr>
              <a:t>, O. </a:t>
            </a:r>
            <a:r>
              <a:rPr lang="en-US" sz="1200" dirty="0" err="1">
                <a:solidFill>
                  <a:srgbClr val="000000"/>
                </a:solidFill>
                <a:sym typeface="Symbol" panose="05050102010706020507" pitchFamily="18" charset="2"/>
              </a:rPr>
              <a:t>Veksler</a:t>
            </a:r>
            <a:r>
              <a:rPr lang="en-US" sz="1200" dirty="0">
                <a:solidFill>
                  <a:srgbClr val="000000"/>
                </a:solidFill>
                <a:sym typeface="Symbol" panose="05050102010706020507" pitchFamily="18" charset="2"/>
              </a:rPr>
              <a:t>, and R. </a:t>
            </a:r>
            <a:r>
              <a:rPr lang="en-US" sz="1200" dirty="0" err="1">
                <a:solidFill>
                  <a:srgbClr val="000000"/>
                </a:solidFill>
                <a:sym typeface="Symbol" panose="05050102010706020507" pitchFamily="18" charset="2"/>
              </a:rPr>
              <a:t>Zabih</a:t>
            </a:r>
            <a:r>
              <a:rPr lang="en-US" sz="1200" dirty="0">
                <a:solidFill>
                  <a:srgbClr val="000000"/>
                </a:solidFill>
                <a:sym typeface="Symbol" panose="05050102010706020507" pitchFamily="18" charset="2"/>
              </a:rPr>
              <a:t>, </a:t>
            </a:r>
            <a:r>
              <a:rPr lang="en-US" sz="1200" dirty="0">
                <a:solidFill>
                  <a:srgbClr val="000000"/>
                </a:solidFill>
                <a:sym typeface="Symbol" panose="05050102010706020507" pitchFamily="18" charset="2"/>
                <a:hlinkClick r:id="rId5"/>
              </a:rPr>
              <a:t>Fast Approximate Energy Minimization via Graph Cuts</a:t>
            </a:r>
            <a:r>
              <a:rPr lang="en-US" sz="1200" dirty="0">
                <a:solidFill>
                  <a:srgbClr val="000000"/>
                </a:solidFill>
                <a:sym typeface="Symbol" panose="05050102010706020507" pitchFamily="18" charset="2"/>
              </a:rPr>
              <a:t>,  PAMI 2001</a:t>
            </a:r>
          </a:p>
        </p:txBody>
      </p:sp>
      <p:sp>
        <p:nvSpPr>
          <p:cNvPr id="128015" name="Text Box 32"/>
          <p:cNvSpPr txBox="1">
            <a:spLocks noChangeArrowheads="1"/>
          </p:cNvSpPr>
          <p:nvPr/>
        </p:nvSpPr>
        <p:spPr bwMode="auto">
          <a:xfrm>
            <a:off x="3276600" y="1841500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i="1">
                <a:solidFill>
                  <a:srgbClr val="FFFFFF"/>
                </a:solidFill>
                <a:latin typeface="Times New Roman" panose="02020603050405020304" pitchFamily="18" charset="0"/>
              </a:rPr>
              <a:t>W</a:t>
            </a:r>
            <a:r>
              <a:rPr lang="en-US" sz="2400" b="1" baseline="-25000">
                <a:solidFill>
                  <a:srgbClr val="FFFFFF"/>
                </a:solidFill>
                <a:latin typeface="Times New Roman" panose="02020603050405020304" pitchFamily="18" charset="0"/>
              </a:rPr>
              <a:t>1</a:t>
            </a:r>
            <a:r>
              <a:rPr lang="en-US" sz="2400" b="1">
                <a:solidFill>
                  <a:srgbClr val="FFFFFF"/>
                </a:solidFill>
                <a:latin typeface="Times New Roman" panose="02020603050405020304" pitchFamily="18" charset="0"/>
              </a:rPr>
              <a:t>(</a:t>
            </a:r>
            <a:r>
              <a:rPr lang="en-US" sz="2400" b="1" i="1">
                <a:solidFill>
                  <a:srgbClr val="FFFFFF"/>
                </a:solidFill>
                <a:latin typeface="Times New Roman" panose="02020603050405020304" pitchFamily="18" charset="0"/>
              </a:rPr>
              <a:t>i</a:t>
            </a:r>
            <a:r>
              <a:rPr lang="en-US" sz="800" b="1" i="1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>
                <a:solidFill>
                  <a:srgbClr val="FFFFFF"/>
                </a:solidFill>
                <a:latin typeface="Times New Roman" panose="02020603050405020304" pitchFamily="18" charset="0"/>
              </a:rPr>
              <a:t>)</a:t>
            </a:r>
            <a:endParaRPr lang="en-US" sz="2400" b="1" baseline="-250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016" name="Text Box 33"/>
          <p:cNvSpPr txBox="1">
            <a:spLocks noChangeArrowheads="1"/>
          </p:cNvSpPr>
          <p:nvPr/>
        </p:nvSpPr>
        <p:spPr bwMode="auto">
          <a:xfrm>
            <a:off x="5715000" y="1841500"/>
            <a:ext cx="1550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i="1">
                <a:solidFill>
                  <a:srgbClr val="FFFFFF"/>
                </a:solidFill>
                <a:latin typeface="Times New Roman" panose="02020603050405020304" pitchFamily="18" charset="0"/>
              </a:rPr>
              <a:t>W</a:t>
            </a:r>
            <a:r>
              <a:rPr lang="en-US" sz="2400" b="1" baseline="-25000">
                <a:solidFill>
                  <a:srgbClr val="FFFFFF"/>
                </a:solidFill>
                <a:latin typeface="Times New Roman" panose="02020603050405020304" pitchFamily="18" charset="0"/>
              </a:rPr>
              <a:t>2</a:t>
            </a:r>
            <a:r>
              <a:rPr lang="en-US" sz="2400" b="1">
                <a:solidFill>
                  <a:srgbClr val="FFFFFF"/>
                </a:solidFill>
                <a:latin typeface="Times New Roman" panose="02020603050405020304" pitchFamily="18" charset="0"/>
              </a:rPr>
              <a:t>(</a:t>
            </a:r>
            <a:r>
              <a:rPr lang="en-US" sz="2400" b="1" i="1">
                <a:solidFill>
                  <a:srgbClr val="FFFFFF"/>
                </a:solidFill>
                <a:latin typeface="Times New Roman" panose="02020603050405020304" pitchFamily="18" charset="0"/>
              </a:rPr>
              <a:t>i+D</a:t>
            </a:r>
            <a:r>
              <a:rPr lang="en-US" sz="2400" b="1">
                <a:solidFill>
                  <a:srgbClr val="FFFFFF"/>
                </a:solidFill>
                <a:latin typeface="Times New Roman" panose="02020603050405020304" pitchFamily="18" charset="0"/>
              </a:rPr>
              <a:t>(</a:t>
            </a:r>
            <a:r>
              <a:rPr lang="en-US" sz="2400" b="1" i="1">
                <a:solidFill>
                  <a:srgbClr val="FFFFFF"/>
                </a:solidFill>
                <a:latin typeface="Times New Roman" panose="02020603050405020304" pitchFamily="18" charset="0"/>
              </a:rPr>
              <a:t>i</a:t>
            </a:r>
            <a:r>
              <a:rPr lang="en-US" sz="800" b="1" i="1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>
                <a:solidFill>
                  <a:srgbClr val="FFFFFF"/>
                </a:solidFill>
                <a:latin typeface="Times New Roman" panose="02020603050405020304" pitchFamily="18" charset="0"/>
              </a:rPr>
              <a:t>))</a:t>
            </a:r>
            <a:endParaRPr lang="en-US" sz="2400" b="1" baseline="-250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017" name="Rectangle 34"/>
          <p:cNvSpPr>
            <a:spLocks noChangeArrowheads="1"/>
          </p:cNvSpPr>
          <p:nvPr/>
        </p:nvSpPr>
        <p:spPr bwMode="auto">
          <a:xfrm>
            <a:off x="8883650" y="1917700"/>
            <a:ext cx="71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i="1">
                <a:solidFill>
                  <a:srgbClr val="FFFFFF"/>
                </a:solidFill>
                <a:latin typeface="Times New Roman" panose="02020603050405020304" pitchFamily="18" charset="0"/>
              </a:rPr>
              <a:t>D</a:t>
            </a:r>
            <a:r>
              <a:rPr lang="en-US" sz="2400" b="1">
                <a:solidFill>
                  <a:srgbClr val="FFFFFF"/>
                </a:solidFill>
                <a:latin typeface="Times New Roman" panose="02020603050405020304" pitchFamily="18" charset="0"/>
              </a:rPr>
              <a:t>(</a:t>
            </a:r>
            <a:r>
              <a:rPr lang="en-US" sz="2400" b="1" i="1">
                <a:solidFill>
                  <a:srgbClr val="FFFFFF"/>
                </a:solidFill>
                <a:latin typeface="Times New Roman" panose="02020603050405020304" pitchFamily="18" charset="0"/>
              </a:rPr>
              <a:t>i</a:t>
            </a:r>
            <a:r>
              <a:rPr lang="en-US" sz="800" b="1" i="1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>
                <a:solidFill>
                  <a:srgbClr val="FFFFFF"/>
                </a:solidFill>
                <a:latin typeface="Times New Roman" panose="02020603050405020304" pitchFamily="18" charset="0"/>
              </a:rPr>
              <a:t>)</a:t>
            </a:r>
            <a:endParaRPr lang="en-US" sz="2400" b="1" baseline="-250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28018" name="Object 2"/>
          <p:cNvGraphicFramePr>
            <a:graphicFrameLocks noChangeAspect="1"/>
          </p:cNvGraphicFramePr>
          <p:nvPr/>
        </p:nvGraphicFramePr>
        <p:xfrm>
          <a:off x="3595688" y="3581400"/>
          <a:ext cx="51752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20900" imgH="228600" progId="Equation.3">
                  <p:embed/>
                </p:oleObj>
              </mc:Choice>
              <mc:Fallback>
                <p:oleObj name="Equation" r:id="rId6" imgW="2120900" imgH="228600" progId="Equation.3">
                  <p:embed/>
                  <p:pic>
                    <p:nvPicPr>
                      <p:cNvPr id="1280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8" y="3581400"/>
                        <a:ext cx="5175250" cy="5588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19" name="Object 3"/>
          <p:cNvGraphicFramePr>
            <a:graphicFrameLocks noChangeAspect="1"/>
          </p:cNvGraphicFramePr>
          <p:nvPr/>
        </p:nvGraphicFramePr>
        <p:xfrm>
          <a:off x="6454776" y="4448175"/>
          <a:ext cx="3984625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16100" imgH="368300" progId="Equation.3">
                  <p:embed/>
                </p:oleObj>
              </mc:Choice>
              <mc:Fallback>
                <p:oleObj name="Equation" r:id="rId8" imgW="1816100" imgH="368300" progId="Equation.3">
                  <p:embed/>
                  <p:pic>
                    <p:nvPicPr>
                      <p:cNvPr id="1280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4776" y="4448175"/>
                        <a:ext cx="3984625" cy="808038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20" name="Object 4"/>
          <p:cNvGraphicFramePr>
            <a:graphicFrameLocks noChangeAspect="1"/>
          </p:cNvGraphicFramePr>
          <p:nvPr/>
        </p:nvGraphicFramePr>
        <p:xfrm>
          <a:off x="1760539" y="4445001"/>
          <a:ext cx="427513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55800" imgH="368300" progId="Equation.3">
                  <p:embed/>
                </p:oleObj>
              </mc:Choice>
              <mc:Fallback>
                <p:oleObj name="Equation" r:id="rId10" imgW="1955800" imgH="368300" progId="Equation.3">
                  <p:embed/>
                  <p:pic>
                    <p:nvPicPr>
                      <p:cNvPr id="1280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0539" y="4445001"/>
                        <a:ext cx="4275137" cy="80486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21" name="TextBox 26"/>
          <p:cNvSpPr txBox="1">
            <a:spLocks noChangeArrowheads="1"/>
          </p:cNvSpPr>
          <p:nvPr/>
        </p:nvSpPr>
        <p:spPr bwMode="auto">
          <a:xfrm>
            <a:off x="9067800" y="6642100"/>
            <a:ext cx="26670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>
                <a:solidFill>
                  <a:srgbClr val="000000"/>
                </a:solidFill>
              </a:rPr>
              <a:t>Source: Steve Seitz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实例识别</a:t>
            </a:r>
            <a:endParaRPr lang="en-US" dirty="0"/>
          </a:p>
          <a:p>
            <a:pPr lvl="1"/>
            <a:r>
              <a:rPr lang="zh-CN" altLang="en-US" dirty="0"/>
              <a:t>高效索引局部特征</a:t>
            </a:r>
            <a:endParaRPr lang="en-US" dirty="0"/>
          </a:p>
          <a:p>
            <a:pPr lvl="1"/>
            <a:r>
              <a:rPr lang="zh-CN" altLang="en-US" dirty="0"/>
              <a:t>空间验证模型</a:t>
            </a:r>
            <a:endParaRPr 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886201"/>
            <a:ext cx="2591264" cy="1878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35"/>
          <p:cNvGrpSpPr/>
          <p:nvPr/>
        </p:nvGrpSpPr>
        <p:grpSpPr bwMode="auto">
          <a:xfrm>
            <a:off x="5292911" y="3851535"/>
            <a:ext cx="5160427" cy="1913306"/>
            <a:chOff x="1637" y="3261"/>
            <a:chExt cx="2290" cy="832"/>
          </a:xfrm>
        </p:grpSpPr>
        <p:pic>
          <p:nvPicPr>
            <p:cNvPr id="6" name="Picture 36" descr="herE4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37" y="3262"/>
              <a:ext cx="1105" cy="831"/>
            </a:xfrm>
            <a:prstGeom prst="rect">
              <a:avLst/>
            </a:prstGeom>
            <a:noFill/>
          </p:spPr>
        </p:pic>
        <p:pic>
          <p:nvPicPr>
            <p:cNvPr id="7" name="Picture 37" descr="herE4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22" y="3261"/>
              <a:ext cx="1105" cy="831"/>
            </a:xfrm>
            <a:prstGeom prst="rect">
              <a:avLst/>
            </a:prstGeom>
            <a:noFill/>
          </p:spPr>
        </p:pic>
      </p:grpSp>
      <p:sp>
        <p:nvSpPr>
          <p:cNvPr id="8" name="Right Arrow 7"/>
          <p:cNvSpPr/>
          <p:nvPr/>
        </p:nvSpPr>
        <p:spPr>
          <a:xfrm>
            <a:off x="4419600" y="4495800"/>
            <a:ext cx="72091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1981200" y="3333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索引局部特征</a:t>
            </a:r>
            <a:endParaRPr lang="en-US" dirty="0"/>
          </a:p>
        </p:txBody>
      </p:sp>
      <p:sp>
        <p:nvSpPr>
          <p:cNvPr id="61445" name="Rectangle 3"/>
          <p:cNvSpPr>
            <a:spLocks noChangeArrowheads="1"/>
          </p:cNvSpPr>
          <p:nvPr/>
        </p:nvSpPr>
        <p:spPr bwMode="auto">
          <a:xfrm>
            <a:off x="1981200" y="10747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761859" name="Content Placeholder 8"/>
          <p:cNvSpPr>
            <a:spLocks noGrp="1"/>
          </p:cNvSpPr>
          <p:nvPr>
            <p:ph idx="4294967295"/>
          </p:nvPr>
        </p:nvSpPr>
        <p:spPr>
          <a:xfrm>
            <a:off x="1981200" y="1219200"/>
            <a:ext cx="8686800" cy="185882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当在特征空间中看到彼此接近的点时，这意味着它们具有相似的描述符，表明它们具有相似的局部内容</a:t>
            </a:r>
            <a:endParaRPr lang="en-US" dirty="0"/>
          </a:p>
          <a:p>
            <a:pPr eaLnBrk="1" hangingPunct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3437507" y="3605046"/>
            <a:ext cx="721038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384757" y="3048001"/>
            <a:ext cx="1284110" cy="14229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384757" y="4608090"/>
            <a:ext cx="1284110" cy="14229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516490" y="3911824"/>
            <a:ext cx="1284110" cy="14229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4425073">
            <a:off x="2808141" y="3274420"/>
            <a:ext cx="244753" cy="249377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1660106">
            <a:off x="2954740" y="3343902"/>
            <a:ext cx="487330" cy="440539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 rot="2887875">
            <a:off x="2503546" y="5323629"/>
            <a:ext cx="243665" cy="220269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 rot="5038897">
            <a:off x="2564438" y="3641617"/>
            <a:ext cx="244753" cy="249377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 rot="4100336">
            <a:off x="3351678" y="3985294"/>
            <a:ext cx="243665" cy="220269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 rot="5038897">
            <a:off x="2635436" y="4933431"/>
            <a:ext cx="244753" cy="249377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 rot="4100336">
            <a:off x="4512332" y="4856649"/>
            <a:ext cx="243665" cy="220269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 rot="823157">
            <a:off x="2779990" y="5381372"/>
            <a:ext cx="292125" cy="29158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 rot="823157">
            <a:off x="3749051" y="4453579"/>
            <a:ext cx="292125" cy="29158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81600" y="5112604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描述符的特征空间</a:t>
            </a:r>
            <a:endParaRPr lang="en-US" sz="2400" dirty="0"/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5460175" y="4233764"/>
            <a:ext cx="1447800" cy="191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5460175" y="2843459"/>
            <a:ext cx="0" cy="14384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5460175" y="4291259"/>
            <a:ext cx="1447800" cy="572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Oval 23"/>
          <p:cNvSpPr/>
          <p:nvPr/>
        </p:nvSpPr>
        <p:spPr bwMode="auto">
          <a:xfrm>
            <a:off x="5562600" y="3352801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715000" y="3505201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791200" y="3276601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096000" y="3756888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324600" y="3886201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6477000" y="3657601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6629400" y="3200401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6781800" y="3452088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6934200" y="3909288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6065322" y="4302114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34" name="Curved Connector 33"/>
          <p:cNvCxnSpPr>
            <a:endCxn id="27" idx="2"/>
          </p:cNvCxnSpPr>
          <p:nvPr/>
        </p:nvCxnSpPr>
        <p:spPr bwMode="auto">
          <a:xfrm>
            <a:off x="3198406" y="3405914"/>
            <a:ext cx="2897595" cy="415631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Curved Connector 34"/>
          <p:cNvCxnSpPr>
            <a:endCxn id="28" idx="3"/>
          </p:cNvCxnSpPr>
          <p:nvPr/>
        </p:nvCxnSpPr>
        <p:spPr bwMode="auto">
          <a:xfrm flipV="1">
            <a:off x="3895112" y="3996576"/>
            <a:ext cx="2451806" cy="581158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2487767" y="602700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数据库图像</a:t>
            </a:r>
            <a:endParaRPr lang="en-US" sz="2400" dirty="0"/>
          </a:p>
        </p:txBody>
      </p:sp>
      <p:sp>
        <p:nvSpPr>
          <p:cNvPr id="37" name="Rectangle 36"/>
          <p:cNvSpPr/>
          <p:nvPr/>
        </p:nvSpPr>
        <p:spPr bwMode="auto">
          <a:xfrm>
            <a:off x="8305800" y="3482114"/>
            <a:ext cx="1284110" cy="14229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077200" y="4956816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查询图像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 bwMode="auto">
          <a:xfrm rot="2887875">
            <a:off x="8880698" y="4057886"/>
            <a:ext cx="243665" cy="220269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038897">
            <a:off x="9012588" y="3667688"/>
            <a:ext cx="244753" cy="249377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 rot="823157">
            <a:off x="9157142" y="4115629"/>
            <a:ext cx="292125" cy="29158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 rot="823157">
            <a:off x="8655222" y="4252395"/>
            <a:ext cx="407873" cy="425345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43" name="Curved Connector 42"/>
          <p:cNvCxnSpPr>
            <a:endCxn id="47" idx="6"/>
          </p:cNvCxnSpPr>
          <p:nvPr/>
        </p:nvCxnSpPr>
        <p:spPr bwMode="auto">
          <a:xfrm rot="10800000" flipV="1">
            <a:off x="6629402" y="3821543"/>
            <a:ext cx="2536463" cy="281714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6477000" y="4038601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217722" y="3722256"/>
            <a:ext cx="564078" cy="60999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3620837" y="4275835"/>
            <a:ext cx="564078" cy="60999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077200" y="6523483"/>
            <a:ext cx="358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Slide credit: Kristen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 animBg="1"/>
      <p:bldP spid="40" grpId="0" animBg="1"/>
      <p:bldP spid="41" grpId="0" animBg="1"/>
      <p:bldP spid="42" grpId="0" animBg="1"/>
      <p:bldP spid="47" grpId="0" animBg="1"/>
      <p:bldP spid="6" grpId="0" animBg="1"/>
      <p:bldP spid="5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5"/>
          <p:cNvSpPr>
            <a:spLocks noGrp="1"/>
          </p:cNvSpPr>
          <p:nvPr>
            <p:ph type="title"/>
          </p:nvPr>
        </p:nvSpPr>
        <p:spPr>
          <a:xfrm>
            <a:off x="1955800" y="5873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索引局部特征</a:t>
            </a:r>
            <a:endParaRPr lang="en-US" dirty="0"/>
          </a:p>
        </p:txBody>
      </p:sp>
      <p:sp>
        <p:nvSpPr>
          <p:cNvPr id="63491" name="Content Placeholder 6"/>
          <p:cNvSpPr>
            <a:spLocks noGrp="1"/>
          </p:cNvSpPr>
          <p:nvPr>
            <p:ph idx="1"/>
          </p:nvPr>
        </p:nvSpPr>
        <p:spPr>
          <a:xfrm>
            <a:off x="1970088" y="1420813"/>
            <a:ext cx="8229600" cy="45259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zh-CN" altLang="en-US" dirty="0"/>
              <a:t>每张图像可能有数千个特征，需要搜索的图像有数百到数百万张，如何有效地找到与新图像相关的特征？</a:t>
            </a:r>
            <a:endParaRPr lang="en-US" dirty="0"/>
          </a:p>
          <a:p>
            <a:pPr eaLnBrk="1" hangingPunct="1"/>
            <a:endParaRPr 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可能的解决方案：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倒排文件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最近邻数据结构</a:t>
            </a:r>
            <a:endParaRPr lang="en-US" dirty="0"/>
          </a:p>
          <a:p>
            <a:pPr lvl="2" eaLnBrk="1" hangingPunct="1">
              <a:lnSpc>
                <a:spcPct val="150000"/>
              </a:lnSpc>
            </a:pPr>
            <a:r>
              <a:rPr lang="en-US" dirty="0" err="1"/>
              <a:t>Kd</a:t>
            </a:r>
            <a:r>
              <a:rPr lang="en-US" dirty="0"/>
              <a:t>-trees   </a:t>
            </a:r>
            <a:r>
              <a:rPr lang="en-US" altLang="zh-CN" dirty="0" err="1"/>
              <a:t>Kd</a:t>
            </a:r>
            <a:r>
              <a:rPr lang="zh-CN" altLang="en-US" dirty="0"/>
              <a:t>树</a:t>
            </a:r>
            <a:endParaRPr lang="en-US" dirty="0"/>
          </a:p>
          <a:p>
            <a:pPr lvl="2" eaLnBrk="1" hangingPunct="1">
              <a:lnSpc>
                <a:spcPct val="150000"/>
              </a:lnSpc>
            </a:pPr>
            <a:r>
              <a:rPr lang="en-US" dirty="0"/>
              <a:t>Hashing   </a:t>
            </a:r>
            <a:r>
              <a:rPr lang="zh-CN" altLang="en-US" dirty="0"/>
              <a:t>哈希</a:t>
            </a:r>
            <a:endParaRPr lang="en-US" dirty="0"/>
          </a:p>
          <a:p>
            <a:pPr eaLnBrk="1" hangingPunct="1"/>
            <a:endParaRPr lang="en-US" dirty="0"/>
          </a:p>
          <a:p>
            <a:pPr lvl="2" eaLnBrk="1" hangingPunct="1"/>
            <a:endParaRPr lang="en-US" sz="2800" dirty="0"/>
          </a:p>
          <a:p>
            <a:pPr lvl="2" eaLnBrk="1" hangingPunct="1"/>
            <a:endParaRPr lang="en-US" sz="2800" dirty="0"/>
          </a:p>
          <a:p>
            <a:pPr lvl="2" eaLnBrk="1" hangingPunct="1"/>
            <a:endParaRPr lang="en-US" sz="2800" dirty="0"/>
          </a:p>
          <a:p>
            <a:pPr lvl="2" eaLnBrk="1" hangingPunct="1"/>
            <a:endParaRPr lang="en-US" sz="2800" dirty="0"/>
          </a:p>
          <a:p>
            <a:pPr lvl="2" eaLnBrk="1" hangingPunct="1"/>
            <a:endParaRPr lang="en-US" sz="2800" dirty="0"/>
          </a:p>
          <a:p>
            <a:pPr lvl="3" eaLnBrk="1" hangingPunct="1"/>
            <a:endParaRPr lang="en-US" sz="28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2223430" y="3806318"/>
            <a:ext cx="2895600" cy="533400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24800" y="6498369"/>
            <a:ext cx="358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Slide credit: Kristen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canny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1" y="1219201"/>
            <a:ext cx="4397375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075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Canny</a:t>
            </a:r>
            <a:r>
              <a:rPr lang="zh-CN" altLang="en-US" dirty="0"/>
              <a:t>边缘检测器</a:t>
            </a:r>
            <a:endParaRPr lang="en-US" dirty="0"/>
          </a:p>
        </p:txBody>
      </p:sp>
      <p:sp>
        <p:nvSpPr>
          <p:cNvPr id="131076" name="Rectangle 4"/>
          <p:cNvSpPr>
            <a:spLocks noChangeArrowheads="1"/>
          </p:cNvSpPr>
          <p:nvPr/>
        </p:nvSpPr>
        <p:spPr bwMode="auto">
          <a:xfrm>
            <a:off x="2351087" y="5775061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Arial" pitchFamily="34" charset="0"/>
              </a:rPr>
              <a:t>细化（非最大抑制）</a:t>
            </a:r>
            <a:endParaRPr lang="en-US" dirty="0">
              <a:solidFill>
                <a:srgbClr val="000000"/>
              </a:solidFill>
              <a:latin typeface="Arial" pitchFamily="34" charset="0"/>
            </a:endParaRPr>
          </a:p>
        </p:txBody>
      </p:sp>
      <p:pic>
        <p:nvPicPr>
          <p:cNvPr id="5" name="Picture 5" descr="canny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1" y="1219201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6132514" y="4378325"/>
            <a:ext cx="657225" cy="2921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542338" y="3136900"/>
            <a:ext cx="19351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Arial" pitchFamily="34" charset="0"/>
              </a:rPr>
              <a:t>问题：该边缘上的像素未能通过阈值处理</a:t>
            </a:r>
            <a:endParaRPr lang="en-US" sz="24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3"/>
          <p:cNvSpPr>
            <a:spLocks noGrp="1"/>
          </p:cNvSpPr>
          <p:nvPr>
            <p:ph type="title"/>
          </p:nvPr>
        </p:nvSpPr>
        <p:spPr>
          <a:xfrm>
            <a:off x="1970088" y="0"/>
            <a:ext cx="8229600" cy="1143000"/>
          </a:xfrm>
        </p:spPr>
        <p:txBody>
          <a:bodyPr/>
          <a:lstStyle/>
          <a:p>
            <a:r>
              <a:rPr lang="zh-CN" altLang="en-US" dirty="0"/>
              <a:t>倒排文件索引</a:t>
            </a:r>
            <a:endParaRPr lang="en-US" dirty="0"/>
          </a:p>
        </p:txBody>
      </p:sp>
      <p:pic>
        <p:nvPicPr>
          <p:cNvPr id="7782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590" y="947738"/>
            <a:ext cx="664527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Content Placeholder 4"/>
          <p:cNvSpPr>
            <a:spLocks noGrp="1"/>
          </p:cNvSpPr>
          <p:nvPr>
            <p:ph idx="1"/>
          </p:nvPr>
        </p:nvSpPr>
        <p:spPr>
          <a:xfrm>
            <a:off x="2315138" y="5910263"/>
            <a:ext cx="7884550" cy="92666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将数据库图像加载到索引中，将单词映射到图像编号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924800" y="6498369"/>
            <a:ext cx="358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Slide credit: Kristen Grauman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800" dirty="0"/>
              <a:t>实例识别尚存问题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en-US" dirty="0"/>
              <a:t>如何概括整幅图像的内容？并衡量整体的相似性？</a:t>
            </a:r>
            <a:endParaRPr lang="en-US" dirty="0"/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en-US" dirty="0"/>
              <a:t>词汇应该有多大？如何高效地进行量化？</a:t>
            </a:r>
            <a:endParaRPr lang="en-US" dirty="0"/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en-US" dirty="0"/>
              <a:t>同一组视觉词汇是否足以识别物体</a:t>
            </a:r>
            <a:r>
              <a:rPr lang="en-US" altLang="zh-CN" dirty="0"/>
              <a:t>/</a:t>
            </a:r>
            <a:r>
              <a:rPr lang="zh-CN" altLang="en-US" dirty="0"/>
              <a:t>场景？如何验证空间一致性？</a:t>
            </a:r>
            <a:endParaRPr lang="en-US" dirty="0"/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CN" altLang="en-US" dirty="0"/>
              <a:t>如何对检索结果进行评分？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24800" y="6498369"/>
            <a:ext cx="358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Slide credit: Kristen Grauman</a:t>
            </a:r>
          </a:p>
        </p:txBody>
      </p:sp>
      <p:sp>
        <p:nvSpPr>
          <p:cNvPr id="5" name="Rectangle 1"/>
          <p:cNvSpPr/>
          <p:nvPr/>
        </p:nvSpPr>
        <p:spPr bwMode="auto">
          <a:xfrm>
            <a:off x="2152650" y="1622729"/>
            <a:ext cx="7815635" cy="1096617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88" y="1311279"/>
            <a:ext cx="554990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3"/>
          <p:cNvSpPr txBox="1"/>
          <p:nvPr/>
        </p:nvSpPr>
        <p:spPr bwMode="auto">
          <a:xfrm>
            <a:off x="197009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380" tIns="45692" rIns="91380" bIns="45692" anchor="ctr"/>
          <a:lstStyle/>
          <a:p>
            <a:pPr algn="ctr" defTabSz="91376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800" kern="0" dirty="0">
                <a:solidFill>
                  <a:srgbClr val="000000"/>
                </a:solidFill>
              </a:rPr>
              <a:t>倒排文件索引与词袋相似性</a:t>
            </a:r>
            <a:endParaRPr lang="en-US" sz="3800" kern="0" dirty="0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686801" y="2564818"/>
            <a:ext cx="2823243" cy="2166523"/>
            <a:chOff x="7162800" y="2564817"/>
            <a:chExt cx="2823243" cy="2166523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2564817"/>
              <a:ext cx="2366043" cy="2166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" name="Straight Arrow Connector 3"/>
            <p:cNvCxnSpPr/>
            <p:nvPr/>
          </p:nvCxnSpPr>
          <p:spPr bwMode="auto">
            <a:xfrm>
              <a:off x="7162800" y="304800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" name="Group 4"/>
          <p:cNvGrpSpPr/>
          <p:nvPr/>
        </p:nvGrpSpPr>
        <p:grpSpPr>
          <a:xfrm>
            <a:off x="4648200" y="2797552"/>
            <a:ext cx="1524000" cy="904879"/>
            <a:chOff x="3124200" y="2797551"/>
            <a:chExt cx="1524000" cy="904879"/>
          </a:xfrm>
        </p:grpSpPr>
        <p:sp>
          <p:nvSpPr>
            <p:cNvPr id="2" name="Oval 1"/>
            <p:cNvSpPr/>
            <p:nvPr/>
          </p:nvSpPr>
          <p:spPr bwMode="auto">
            <a:xfrm>
              <a:off x="3124200" y="2797551"/>
              <a:ext cx="308113" cy="904879"/>
            </a:xfrm>
            <a:prstGeom prst="ellipse">
              <a:avLst/>
            </a:prstGeom>
            <a:noFill/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519623" y="3059668"/>
              <a:ext cx="1128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b="1" dirty="0">
                  <a:solidFill>
                    <a:srgbClr val="FFFFFF"/>
                  </a:solidFill>
                </a:rPr>
                <a:t>w</a:t>
              </a:r>
              <a:r>
                <a:rPr lang="en-US" b="1" baseline="-25000" dirty="0">
                  <a:solidFill>
                    <a:srgbClr val="FFFFFF"/>
                  </a:solidFill>
                </a:rPr>
                <a:t>91</a:t>
              </a:r>
            </a:p>
          </p:txBody>
        </p:sp>
      </p:grpSp>
      <p:sp>
        <p:nvSpPr>
          <p:cNvPr id="10" name="Rectangle 9"/>
          <p:cNvSpPr/>
          <p:nvPr/>
        </p:nvSpPr>
        <p:spPr bwMode="auto">
          <a:xfrm>
            <a:off x="6553200" y="5029200"/>
            <a:ext cx="2133600" cy="7381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5043624" y="3429000"/>
            <a:ext cx="1509577" cy="1828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14" name="Group 13"/>
          <p:cNvGrpSpPr/>
          <p:nvPr/>
        </p:nvGrpSpPr>
        <p:grpSpPr>
          <a:xfrm>
            <a:off x="8693618" y="4976092"/>
            <a:ext cx="2012483" cy="1171575"/>
            <a:chOff x="7169617" y="4976091"/>
            <a:chExt cx="2012483" cy="117157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4976091"/>
              <a:ext cx="1562100" cy="1171575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 bwMode="auto">
            <a:xfrm>
              <a:off x="7169617" y="5398294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7" name="Content Placeholder 6"/>
          <p:cNvSpPr>
            <a:spLocks noGrp="1"/>
          </p:cNvSpPr>
          <p:nvPr>
            <p:ph idx="4294967295"/>
          </p:nvPr>
        </p:nvSpPr>
        <p:spPr>
          <a:xfrm>
            <a:off x="1693862" y="4976091"/>
            <a:ext cx="4992447" cy="4495800"/>
          </a:xfrm>
        </p:spPr>
        <p:txBody>
          <a:bodyPr/>
          <a:lstStyle/>
          <a:p>
            <a:pPr marL="457200" indent="-457200">
              <a:buFont typeface="Trebuchet MS" panose="020B0603020202020204" pitchFamily="34" charset="0"/>
              <a:buAutoNum type="arabicPeriod"/>
            </a:pPr>
            <a:r>
              <a:rPr lang="zh-CN" altLang="en-US" sz="2400" dirty="0"/>
              <a:t>提取查询中的单词</a:t>
            </a:r>
            <a:endParaRPr lang="en-US" sz="2400" dirty="0"/>
          </a:p>
          <a:p>
            <a:pPr marL="457200" indent="-457200">
              <a:buFont typeface="Trebuchet MS" panose="020B0603020202020204" pitchFamily="34" charset="0"/>
              <a:buAutoNum type="arabicPeriod"/>
            </a:pPr>
            <a:r>
              <a:rPr lang="zh-CN" altLang="en-US" sz="2400" dirty="0"/>
              <a:t>倒排文件索引以查找相关框架</a:t>
            </a:r>
            <a:endParaRPr lang="en-US" sz="2400" dirty="0"/>
          </a:p>
          <a:p>
            <a:pPr marL="457200" indent="-457200">
              <a:buFont typeface="Trebuchet MS" panose="020B0603020202020204" pitchFamily="34" charset="0"/>
              <a:buAutoNum type="arabicPeriod"/>
            </a:pPr>
            <a:r>
              <a:rPr lang="zh-CN" altLang="en-US" sz="2400" dirty="0"/>
              <a:t>比较字数</a:t>
            </a:r>
            <a:endParaRPr lang="en-US" sz="2400" dirty="0"/>
          </a:p>
          <a:p>
            <a:pPr marL="457200" indent="-457200"/>
            <a:endParaRPr lang="en-US" sz="2400" dirty="0">
              <a:hlinkClick r:id="" action="ppaction://noactio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24800" y="6498369"/>
            <a:ext cx="358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Slide credit: Kristen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800" dirty="0"/>
              <a:t>实例识别尚存问题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8388028" cy="4351338"/>
          </a:xfrm>
        </p:spPr>
        <p:txBody>
          <a:bodyPr>
            <a:normAutofit fontScale="975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2900" dirty="0" err="1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如何概括整幅图像的内容？并衡量整体的相似性</a:t>
            </a:r>
            <a:r>
              <a:rPr lang="en-US" sz="29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？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2900" dirty="0" err="1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词汇应该有多大？如何高效地进行量化</a:t>
            </a:r>
            <a:r>
              <a:rPr lang="en-US" sz="29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？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2900" dirty="0" err="1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同一组视觉词汇是否足以识别物体</a:t>
            </a:r>
            <a:r>
              <a:rPr lang="en-US" sz="29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/场景？如何验证空间一致性？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sz="2900" dirty="0" err="1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如何对检索结果进行评分</a:t>
            </a:r>
            <a:r>
              <a:rPr lang="en-US" sz="29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？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24800" y="6498369"/>
            <a:ext cx="358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Slide credit: Kristen Grauman</a:t>
            </a:r>
          </a:p>
        </p:txBody>
      </p:sp>
      <p:sp>
        <p:nvSpPr>
          <p:cNvPr id="5" name="Rectangle 1"/>
          <p:cNvSpPr/>
          <p:nvPr/>
        </p:nvSpPr>
        <p:spPr bwMode="auto">
          <a:xfrm>
            <a:off x="2152651" y="2608691"/>
            <a:ext cx="7815635" cy="1096617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sweep_allvo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629" y="1464705"/>
            <a:ext cx="4906962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4" name="Rectangle 4"/>
          <p:cNvSpPr>
            <a:spLocks noGrp="1" noChangeArrowheads="1"/>
          </p:cNvSpPr>
          <p:nvPr>
            <p:ph type="title"/>
          </p:nvPr>
        </p:nvSpPr>
        <p:spPr>
          <a:xfrm>
            <a:off x="2133600" y="233366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词汇量大小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739907" y="1155066"/>
            <a:ext cx="3685859" cy="89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80" tIns="45692" rIns="91380" bIns="45692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3765" fontAlgn="base">
              <a:spcBef>
                <a:spcPct val="50000"/>
              </a:spcBef>
              <a:spcAft>
                <a:spcPct val="0"/>
              </a:spcAft>
            </a:pPr>
            <a:r>
              <a:rPr lang="en-US" sz="26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使用6347张图像的识别任务结果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742" y="2276350"/>
            <a:ext cx="3685859" cy="378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7058676" y="6324601"/>
            <a:ext cx="4218924" cy="36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80" tIns="45692" rIns="91380" bIns="45692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3765" fontAlgn="base">
              <a:spcBef>
                <a:spcPct val="5000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</a:rPr>
              <a:t>Nister</a:t>
            </a:r>
            <a:r>
              <a:rPr lang="en-US" dirty="0">
                <a:solidFill>
                  <a:srgbClr val="000000"/>
                </a:solidFill>
              </a:rPr>
              <a:t> &amp; </a:t>
            </a:r>
            <a:r>
              <a:rPr lang="en-US" dirty="0" err="1">
                <a:solidFill>
                  <a:srgbClr val="000000"/>
                </a:solidFill>
              </a:rPr>
              <a:t>Stewenius</a:t>
            </a:r>
            <a:r>
              <a:rPr lang="en-US" dirty="0">
                <a:solidFill>
                  <a:srgbClr val="000000"/>
                </a:solidFill>
              </a:rPr>
              <a:t>, CVPR 2006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00876" y="6213848"/>
            <a:ext cx="5257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sz="2600" dirty="0" err="1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对性能和稀疏性的影响</a:t>
            </a:r>
            <a:r>
              <a:rPr lang="en-US" sz="26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？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0600" y="31242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Branching factors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800" dirty="0">
                <a:sym typeface="+mn-ea"/>
              </a:rPr>
              <a:t>实例识别尚存问题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1" y="1335977"/>
            <a:ext cx="7851167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dirty="0" err="1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如何概括整幅图像的内容？并衡量整体的相似性</a:t>
            </a:r>
            <a:r>
              <a:rPr 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？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dirty="0" err="1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词汇应该有多大？如何高效地进行量化</a:t>
            </a:r>
            <a:r>
              <a:rPr 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？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dirty="0" err="1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同一组视觉词汇是否足以识别物体</a:t>
            </a:r>
            <a:r>
              <a:rPr 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/场景？如何验证空间一致性？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dirty="0" err="1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如何对检索结果进行评分</a:t>
            </a:r>
            <a:r>
              <a:rPr 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？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24800" y="6498369"/>
            <a:ext cx="358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Slide credit: Kristen Grauman</a:t>
            </a:r>
          </a:p>
        </p:txBody>
      </p:sp>
      <p:sp>
        <p:nvSpPr>
          <p:cNvPr id="5" name="Rectangle 1"/>
          <p:cNvSpPr/>
          <p:nvPr/>
        </p:nvSpPr>
        <p:spPr bwMode="auto">
          <a:xfrm>
            <a:off x="2188183" y="3849094"/>
            <a:ext cx="7815635" cy="1096617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RANSAC </a:t>
            </a:r>
            <a:r>
              <a:rPr lang="en-US" dirty="0" err="1"/>
              <a:t>verification</a:t>
            </a:r>
            <a:r>
              <a:rPr lang="en-US" sz="2900" dirty="0" err="1">
                <a:latin typeface="Adobe 宋体 Std L" panose="02020300000000000000" pitchFamily="18" charset="-122"/>
                <a:ea typeface="Adobe 宋体 Std L" panose="02020300000000000000" pitchFamily="18" charset="-122"/>
                <a:cs typeface="+mn-cs"/>
              </a:rPr>
              <a:t>随机抽样一致性</a:t>
            </a:r>
            <a:r>
              <a:rPr lang="zh-CN" altLang="en-US" sz="2900" dirty="0">
                <a:latin typeface="Adobe 宋体 Std L" panose="02020300000000000000" pitchFamily="18" charset="-122"/>
                <a:ea typeface="Adobe 宋体 Std L" panose="02020300000000000000" pitchFamily="18" charset="-122"/>
                <a:cs typeface="+mn-cs"/>
              </a:rPr>
              <a:t>验证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81170" y="1335088"/>
            <a:ext cx="4033837" cy="2286000"/>
          </a:xfrm>
          <a:prstGeom prst="rect">
            <a:avLst/>
          </a:prstGeom>
          <a:noFill/>
          <a:ln w="9525">
            <a:noFill/>
            <a:rou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9651" y="1143000"/>
            <a:ext cx="4421188" cy="2781300"/>
          </a:xfrm>
          <a:prstGeom prst="rect">
            <a:avLst/>
          </a:prstGeom>
          <a:noFill/>
          <a:ln w="9525">
            <a:noFill/>
            <a:round/>
          </a:ln>
          <a:effectLst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355847" y="5295899"/>
            <a:ext cx="7466598" cy="838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44509" y="5006657"/>
            <a:ext cx="7466330" cy="578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800" b="1" dirty="0"/>
              <a:t>为了匹配特定的场景/物体，</a:t>
            </a:r>
            <a:endParaRPr lang="en-US" altLang="zh-CN" sz="2800" b="1" dirty="0"/>
          </a:p>
          <a:p>
            <a:pPr algn="ctr"/>
            <a:r>
              <a:rPr lang="zh-CN" altLang="en-US" sz="2800" b="1" dirty="0"/>
              <a:t>通常使用仿射变换进行空间验证。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800" dirty="0">
                <a:sym typeface="+mn-ea"/>
              </a:rPr>
              <a:t>实例识别尚存问题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1" y="1335977"/>
            <a:ext cx="7851167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dirty="0" err="1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如何概括整幅图像的内容？并衡量整体的相似性</a:t>
            </a:r>
            <a:r>
              <a:rPr 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？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dirty="0" err="1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词汇应该有多大？如何高效地进行量化</a:t>
            </a:r>
            <a:r>
              <a:rPr 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？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dirty="0" err="1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同一组视觉词汇是否足以识别物体</a:t>
            </a:r>
            <a:r>
              <a:rPr 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/场景？如何验证空间一致性？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dirty="0" err="1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如何对检索结果进行评分</a:t>
            </a:r>
            <a:r>
              <a:rPr 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？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24800" y="6498369"/>
            <a:ext cx="358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Slide credit: Kristen Grauman</a:t>
            </a:r>
          </a:p>
        </p:txBody>
      </p:sp>
      <p:sp>
        <p:nvSpPr>
          <p:cNvPr id="5" name="Rectangle 1"/>
          <p:cNvSpPr/>
          <p:nvPr/>
        </p:nvSpPr>
        <p:spPr bwMode="auto">
          <a:xfrm>
            <a:off x="2106352" y="4996226"/>
            <a:ext cx="7815635" cy="1096617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2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190751" y="3482998"/>
            <a:ext cx="3414713" cy="26939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2183567" y="3485213"/>
            <a:ext cx="3432748" cy="2698230"/>
          </a:xfrm>
          <a:custGeom>
            <a:avLst/>
            <a:gdLst>
              <a:gd name="connsiteX0" fmla="*/ 7495 w 3432748"/>
              <a:gd name="connsiteY0" fmla="*/ 2698230 h 2698230"/>
              <a:gd name="connsiteX1" fmla="*/ 0 w 3432748"/>
              <a:gd name="connsiteY1" fmla="*/ 0 h 2698230"/>
              <a:gd name="connsiteX2" fmla="*/ 1379095 w 3432748"/>
              <a:gd name="connsiteY2" fmla="*/ 7495 h 2698230"/>
              <a:gd name="connsiteX3" fmla="*/ 1386590 w 3432748"/>
              <a:gd name="connsiteY3" fmla="*/ 906905 h 2698230"/>
              <a:gd name="connsiteX4" fmla="*/ 2061148 w 3432748"/>
              <a:gd name="connsiteY4" fmla="*/ 652072 h 2698230"/>
              <a:gd name="connsiteX5" fmla="*/ 2750695 w 3432748"/>
              <a:gd name="connsiteY5" fmla="*/ 554636 h 2698230"/>
              <a:gd name="connsiteX6" fmla="*/ 2735705 w 3432748"/>
              <a:gd name="connsiteY6" fmla="*/ 1506512 h 2698230"/>
              <a:gd name="connsiteX7" fmla="*/ 3425253 w 3432748"/>
              <a:gd name="connsiteY7" fmla="*/ 1371600 h 2698230"/>
              <a:gd name="connsiteX8" fmla="*/ 3432748 w 3432748"/>
              <a:gd name="connsiteY8" fmla="*/ 2683239 h 2698230"/>
              <a:gd name="connsiteX9" fmla="*/ 7495 w 3432748"/>
              <a:gd name="connsiteY9" fmla="*/ 2698230 h 269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2748" h="2698230">
                <a:moveTo>
                  <a:pt x="7495" y="2698230"/>
                </a:moveTo>
                <a:cubicBezTo>
                  <a:pt x="4997" y="1798820"/>
                  <a:pt x="2498" y="899410"/>
                  <a:pt x="0" y="0"/>
                </a:cubicBezTo>
                <a:lnTo>
                  <a:pt x="1379095" y="7495"/>
                </a:lnTo>
                <a:cubicBezTo>
                  <a:pt x="1381593" y="307298"/>
                  <a:pt x="1384092" y="607102"/>
                  <a:pt x="1386590" y="906905"/>
                </a:cubicBezTo>
                <a:lnTo>
                  <a:pt x="2061148" y="652072"/>
                </a:lnTo>
                <a:lnTo>
                  <a:pt x="2750695" y="554636"/>
                </a:lnTo>
                <a:lnTo>
                  <a:pt x="2735705" y="1506512"/>
                </a:lnTo>
                <a:lnTo>
                  <a:pt x="3425253" y="1371600"/>
                </a:lnTo>
                <a:cubicBezTo>
                  <a:pt x="3427751" y="1808813"/>
                  <a:pt x="3430250" y="2246026"/>
                  <a:pt x="3432748" y="2683239"/>
                </a:cubicBezTo>
                <a:lnTo>
                  <a:pt x="7495" y="269823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  <a:p>
            <a:pPr algn="ctr">
              <a:defRPr/>
            </a:pPr>
            <a:endParaRPr lang="en-US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800" dirty="0">
                <a:latin typeface="Arial" panose="020B0604020202020204" pitchFamily="34" charset="0"/>
                <a:cs typeface="Arial" panose="020B0604020202020204" pitchFamily="34" charset="0"/>
              </a:rPr>
              <a:t>评分检索质量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190751" y="3482998"/>
            <a:ext cx="3414713" cy="2693987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Freeform 7"/>
          <p:cNvSpPr/>
          <p:nvPr/>
        </p:nvSpPr>
        <p:spPr bwMode="auto">
          <a:xfrm>
            <a:off x="2190750" y="3482998"/>
            <a:ext cx="1588" cy="2693987"/>
          </a:xfrm>
          <a:custGeom>
            <a:avLst/>
            <a:gdLst/>
            <a:ahLst/>
            <a:cxnLst>
              <a:cxn ang="0">
                <a:pos x="0" y="47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h="470">
                <a:moveTo>
                  <a:pt x="0" y="47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Freeform 8"/>
          <p:cNvSpPr/>
          <p:nvPr/>
        </p:nvSpPr>
        <p:spPr bwMode="auto">
          <a:xfrm>
            <a:off x="2874962" y="3482998"/>
            <a:ext cx="1588" cy="2693987"/>
          </a:xfrm>
          <a:custGeom>
            <a:avLst/>
            <a:gdLst/>
            <a:ahLst/>
            <a:cxnLst>
              <a:cxn ang="0">
                <a:pos x="0" y="47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h="470">
                <a:moveTo>
                  <a:pt x="0" y="47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Freeform 9"/>
          <p:cNvSpPr/>
          <p:nvPr/>
        </p:nvSpPr>
        <p:spPr bwMode="auto">
          <a:xfrm>
            <a:off x="3557587" y="3482998"/>
            <a:ext cx="1588" cy="2693987"/>
          </a:xfrm>
          <a:custGeom>
            <a:avLst/>
            <a:gdLst/>
            <a:ahLst/>
            <a:cxnLst>
              <a:cxn ang="0">
                <a:pos x="0" y="47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h="470">
                <a:moveTo>
                  <a:pt x="0" y="47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Freeform 10"/>
          <p:cNvSpPr/>
          <p:nvPr/>
        </p:nvSpPr>
        <p:spPr bwMode="auto">
          <a:xfrm>
            <a:off x="4240212" y="3482998"/>
            <a:ext cx="1588" cy="2693987"/>
          </a:xfrm>
          <a:custGeom>
            <a:avLst/>
            <a:gdLst/>
            <a:ahLst/>
            <a:cxnLst>
              <a:cxn ang="0">
                <a:pos x="0" y="47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h="470">
                <a:moveTo>
                  <a:pt x="0" y="47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Freeform 11"/>
          <p:cNvSpPr/>
          <p:nvPr/>
        </p:nvSpPr>
        <p:spPr bwMode="auto">
          <a:xfrm>
            <a:off x="4922837" y="3482998"/>
            <a:ext cx="1588" cy="2693987"/>
          </a:xfrm>
          <a:custGeom>
            <a:avLst/>
            <a:gdLst/>
            <a:ahLst/>
            <a:cxnLst>
              <a:cxn ang="0">
                <a:pos x="0" y="47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h="470">
                <a:moveTo>
                  <a:pt x="0" y="47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Freeform 12"/>
          <p:cNvSpPr/>
          <p:nvPr/>
        </p:nvSpPr>
        <p:spPr bwMode="auto">
          <a:xfrm>
            <a:off x="5605462" y="3482998"/>
            <a:ext cx="1588" cy="2693987"/>
          </a:xfrm>
          <a:custGeom>
            <a:avLst/>
            <a:gdLst/>
            <a:ahLst/>
            <a:cxnLst>
              <a:cxn ang="0">
                <a:pos x="0" y="47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h="470">
                <a:moveTo>
                  <a:pt x="0" y="47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Freeform 13"/>
          <p:cNvSpPr/>
          <p:nvPr/>
        </p:nvSpPr>
        <p:spPr bwMode="auto">
          <a:xfrm>
            <a:off x="2190751" y="6176986"/>
            <a:ext cx="3414713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95" y="0"/>
              </a:cxn>
              <a:cxn ang="0">
                <a:pos x="595" y="0"/>
              </a:cxn>
            </a:cxnLst>
            <a:rect l="0" t="0" r="r" b="b"/>
            <a:pathLst>
              <a:path w="595">
                <a:moveTo>
                  <a:pt x="0" y="0"/>
                </a:moveTo>
                <a:lnTo>
                  <a:pt x="595" y="0"/>
                </a:lnTo>
                <a:lnTo>
                  <a:pt x="595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Freeform 14"/>
          <p:cNvSpPr/>
          <p:nvPr/>
        </p:nvSpPr>
        <p:spPr bwMode="auto">
          <a:xfrm>
            <a:off x="2190751" y="5637236"/>
            <a:ext cx="3414713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95" y="0"/>
              </a:cxn>
              <a:cxn ang="0">
                <a:pos x="595" y="0"/>
              </a:cxn>
            </a:cxnLst>
            <a:rect l="0" t="0" r="r" b="b"/>
            <a:pathLst>
              <a:path w="595">
                <a:moveTo>
                  <a:pt x="0" y="0"/>
                </a:moveTo>
                <a:lnTo>
                  <a:pt x="595" y="0"/>
                </a:lnTo>
                <a:lnTo>
                  <a:pt x="595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Freeform 15"/>
          <p:cNvSpPr/>
          <p:nvPr/>
        </p:nvSpPr>
        <p:spPr bwMode="auto">
          <a:xfrm>
            <a:off x="2190751" y="5099073"/>
            <a:ext cx="3414713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95" y="0"/>
              </a:cxn>
              <a:cxn ang="0">
                <a:pos x="595" y="0"/>
              </a:cxn>
            </a:cxnLst>
            <a:rect l="0" t="0" r="r" b="b"/>
            <a:pathLst>
              <a:path w="595">
                <a:moveTo>
                  <a:pt x="0" y="0"/>
                </a:moveTo>
                <a:lnTo>
                  <a:pt x="595" y="0"/>
                </a:lnTo>
                <a:lnTo>
                  <a:pt x="595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Freeform 16"/>
          <p:cNvSpPr/>
          <p:nvPr/>
        </p:nvSpPr>
        <p:spPr bwMode="auto">
          <a:xfrm>
            <a:off x="2190751" y="4554561"/>
            <a:ext cx="3414713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95" y="0"/>
              </a:cxn>
              <a:cxn ang="0">
                <a:pos x="595" y="0"/>
              </a:cxn>
            </a:cxnLst>
            <a:rect l="0" t="0" r="r" b="b"/>
            <a:pathLst>
              <a:path w="595">
                <a:moveTo>
                  <a:pt x="0" y="0"/>
                </a:moveTo>
                <a:lnTo>
                  <a:pt x="595" y="0"/>
                </a:lnTo>
                <a:lnTo>
                  <a:pt x="595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Freeform 17"/>
          <p:cNvSpPr/>
          <p:nvPr/>
        </p:nvSpPr>
        <p:spPr bwMode="auto">
          <a:xfrm>
            <a:off x="2190751" y="4021161"/>
            <a:ext cx="3414713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95" y="0"/>
              </a:cxn>
              <a:cxn ang="0">
                <a:pos x="595" y="0"/>
              </a:cxn>
            </a:cxnLst>
            <a:rect l="0" t="0" r="r" b="b"/>
            <a:pathLst>
              <a:path w="595">
                <a:moveTo>
                  <a:pt x="0" y="0"/>
                </a:moveTo>
                <a:lnTo>
                  <a:pt x="595" y="0"/>
                </a:lnTo>
                <a:lnTo>
                  <a:pt x="595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Freeform 18"/>
          <p:cNvSpPr/>
          <p:nvPr/>
        </p:nvSpPr>
        <p:spPr bwMode="auto">
          <a:xfrm>
            <a:off x="2190751" y="3482998"/>
            <a:ext cx="3414713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95" y="0"/>
              </a:cxn>
              <a:cxn ang="0">
                <a:pos x="595" y="0"/>
              </a:cxn>
            </a:cxnLst>
            <a:rect l="0" t="0" r="r" b="b"/>
            <a:pathLst>
              <a:path w="595">
                <a:moveTo>
                  <a:pt x="0" y="0"/>
                </a:moveTo>
                <a:lnTo>
                  <a:pt x="595" y="0"/>
                </a:lnTo>
                <a:lnTo>
                  <a:pt x="595" y="0"/>
                </a:lnTo>
              </a:path>
            </a:pathLst>
          </a:custGeom>
          <a:noFill/>
          <a:ln w="0">
            <a:solidFill>
              <a:srgbClr val="000000"/>
            </a:solidFill>
            <a:prstDash val="sysDot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2190751" y="3482998"/>
            <a:ext cx="3414713" cy="15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Freeform 20"/>
          <p:cNvSpPr/>
          <p:nvPr/>
        </p:nvSpPr>
        <p:spPr bwMode="auto">
          <a:xfrm>
            <a:off x="2190751" y="3482998"/>
            <a:ext cx="3414713" cy="2693987"/>
          </a:xfrm>
          <a:custGeom>
            <a:avLst/>
            <a:gdLst/>
            <a:ahLst/>
            <a:cxnLst>
              <a:cxn ang="0">
                <a:pos x="0" y="470"/>
              </a:cxn>
              <a:cxn ang="0">
                <a:pos x="595" y="470"/>
              </a:cxn>
              <a:cxn ang="0">
                <a:pos x="595" y="0"/>
              </a:cxn>
            </a:cxnLst>
            <a:rect l="0" t="0" r="r" b="b"/>
            <a:pathLst>
              <a:path w="595" h="470">
                <a:moveTo>
                  <a:pt x="0" y="470"/>
                </a:moveTo>
                <a:lnTo>
                  <a:pt x="595" y="470"/>
                </a:lnTo>
                <a:lnTo>
                  <a:pt x="59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 flipV="1">
            <a:off x="2190750" y="3482998"/>
            <a:ext cx="1588" cy="26939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>
            <a:off x="2190751" y="6176986"/>
            <a:ext cx="3414713" cy="15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 flipV="1">
            <a:off x="2190750" y="3482998"/>
            <a:ext cx="1588" cy="26939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Line 24"/>
          <p:cNvSpPr>
            <a:spLocks noChangeShapeType="1"/>
          </p:cNvSpPr>
          <p:nvPr/>
        </p:nvSpPr>
        <p:spPr bwMode="auto">
          <a:xfrm flipV="1">
            <a:off x="2190750" y="6142061"/>
            <a:ext cx="1588" cy="349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>
            <a:off x="2190750" y="3482998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2151062" y="6192860"/>
            <a:ext cx="84960" cy="1846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Helvetica" pitchFamily="34" charset="0"/>
              </a:rPr>
              <a:t>0</a:t>
            </a: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7" name="Line 27"/>
          <p:cNvSpPr>
            <a:spLocks noChangeShapeType="1"/>
          </p:cNvSpPr>
          <p:nvPr/>
        </p:nvSpPr>
        <p:spPr bwMode="auto">
          <a:xfrm flipV="1">
            <a:off x="2874962" y="6142061"/>
            <a:ext cx="1588" cy="349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Line 28"/>
          <p:cNvSpPr>
            <a:spLocks noChangeShapeType="1"/>
          </p:cNvSpPr>
          <p:nvPr/>
        </p:nvSpPr>
        <p:spPr bwMode="auto">
          <a:xfrm>
            <a:off x="2874962" y="3482998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2776537" y="6192860"/>
            <a:ext cx="213200" cy="1846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Helvetica" pitchFamily="34" charset="0"/>
              </a:rPr>
              <a:t>0.2</a:t>
            </a: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 flipV="1">
            <a:off x="3557587" y="6142061"/>
            <a:ext cx="1588" cy="349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Line 31"/>
          <p:cNvSpPr>
            <a:spLocks noChangeShapeType="1"/>
          </p:cNvSpPr>
          <p:nvPr/>
        </p:nvSpPr>
        <p:spPr bwMode="auto">
          <a:xfrm>
            <a:off x="3557587" y="3482998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3459162" y="6192860"/>
            <a:ext cx="213200" cy="1846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Helvetica" pitchFamily="34" charset="0"/>
              </a:rPr>
              <a:t>0.4</a:t>
            </a: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3" name="Line 33"/>
          <p:cNvSpPr>
            <a:spLocks noChangeShapeType="1"/>
          </p:cNvSpPr>
          <p:nvPr/>
        </p:nvSpPr>
        <p:spPr bwMode="auto">
          <a:xfrm flipV="1">
            <a:off x="4240212" y="6142061"/>
            <a:ext cx="1588" cy="349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Line 34"/>
          <p:cNvSpPr>
            <a:spLocks noChangeShapeType="1"/>
          </p:cNvSpPr>
          <p:nvPr/>
        </p:nvSpPr>
        <p:spPr bwMode="auto">
          <a:xfrm>
            <a:off x="4240212" y="3482998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Rectangle 35"/>
          <p:cNvSpPr>
            <a:spLocks noChangeArrowheads="1"/>
          </p:cNvSpPr>
          <p:nvPr/>
        </p:nvSpPr>
        <p:spPr bwMode="auto">
          <a:xfrm>
            <a:off x="4141787" y="6192860"/>
            <a:ext cx="213200" cy="1846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Helvetica" pitchFamily="34" charset="0"/>
              </a:rPr>
              <a:t>0.6</a:t>
            </a: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6" name="Line 36"/>
          <p:cNvSpPr>
            <a:spLocks noChangeShapeType="1"/>
          </p:cNvSpPr>
          <p:nvPr/>
        </p:nvSpPr>
        <p:spPr bwMode="auto">
          <a:xfrm flipV="1">
            <a:off x="4922837" y="6142061"/>
            <a:ext cx="1588" cy="349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Line 37"/>
          <p:cNvSpPr>
            <a:spLocks noChangeShapeType="1"/>
          </p:cNvSpPr>
          <p:nvPr/>
        </p:nvSpPr>
        <p:spPr bwMode="auto">
          <a:xfrm>
            <a:off x="4922837" y="3482998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4826000" y="6192860"/>
            <a:ext cx="213200" cy="1846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Helvetica" pitchFamily="34" charset="0"/>
              </a:rPr>
              <a:t>0.8</a:t>
            </a: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9" name="Line 39"/>
          <p:cNvSpPr>
            <a:spLocks noChangeShapeType="1"/>
          </p:cNvSpPr>
          <p:nvPr/>
        </p:nvSpPr>
        <p:spPr bwMode="auto">
          <a:xfrm flipV="1">
            <a:off x="5605462" y="6142061"/>
            <a:ext cx="1588" cy="349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Line 40"/>
          <p:cNvSpPr>
            <a:spLocks noChangeShapeType="1"/>
          </p:cNvSpPr>
          <p:nvPr/>
        </p:nvSpPr>
        <p:spPr bwMode="auto">
          <a:xfrm>
            <a:off x="5605462" y="3482998"/>
            <a:ext cx="1588" cy="285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Rectangle 41"/>
          <p:cNvSpPr>
            <a:spLocks noChangeArrowheads="1"/>
          </p:cNvSpPr>
          <p:nvPr/>
        </p:nvSpPr>
        <p:spPr bwMode="auto">
          <a:xfrm>
            <a:off x="5565775" y="6192860"/>
            <a:ext cx="84960" cy="1846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Helvetica" pitchFamily="34" charset="0"/>
              </a:rPr>
              <a:t>1</a:t>
            </a: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2" name="Line 42"/>
          <p:cNvSpPr>
            <a:spLocks noChangeShapeType="1"/>
          </p:cNvSpPr>
          <p:nvPr/>
        </p:nvSpPr>
        <p:spPr bwMode="auto">
          <a:xfrm>
            <a:off x="2190751" y="6176986"/>
            <a:ext cx="30163" cy="15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Line 43"/>
          <p:cNvSpPr>
            <a:spLocks noChangeShapeType="1"/>
          </p:cNvSpPr>
          <p:nvPr/>
        </p:nvSpPr>
        <p:spPr bwMode="auto">
          <a:xfrm flipH="1">
            <a:off x="5570538" y="6176986"/>
            <a:ext cx="34925" cy="15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Rectangle 44"/>
          <p:cNvSpPr>
            <a:spLocks noChangeArrowheads="1"/>
          </p:cNvSpPr>
          <p:nvPr/>
        </p:nvSpPr>
        <p:spPr bwMode="auto">
          <a:xfrm>
            <a:off x="2087562" y="6089672"/>
            <a:ext cx="84960" cy="1846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Helvetica" pitchFamily="34" charset="0"/>
              </a:rPr>
              <a:t>0</a:t>
            </a: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2190751" y="5637236"/>
            <a:ext cx="30163" cy="15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Line 46"/>
          <p:cNvSpPr>
            <a:spLocks noChangeShapeType="1"/>
          </p:cNvSpPr>
          <p:nvPr/>
        </p:nvSpPr>
        <p:spPr bwMode="auto">
          <a:xfrm flipH="1">
            <a:off x="5570538" y="5637236"/>
            <a:ext cx="34925" cy="15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Rectangle 47"/>
          <p:cNvSpPr>
            <a:spLocks noChangeArrowheads="1"/>
          </p:cNvSpPr>
          <p:nvPr/>
        </p:nvSpPr>
        <p:spPr bwMode="auto">
          <a:xfrm>
            <a:off x="1966912" y="5551510"/>
            <a:ext cx="213200" cy="1846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Helvetica" pitchFamily="34" charset="0"/>
              </a:rPr>
              <a:t>0.2</a:t>
            </a: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48" name="Line 48"/>
          <p:cNvSpPr>
            <a:spLocks noChangeShapeType="1"/>
          </p:cNvSpPr>
          <p:nvPr/>
        </p:nvSpPr>
        <p:spPr bwMode="auto">
          <a:xfrm>
            <a:off x="2190751" y="5099073"/>
            <a:ext cx="30163" cy="15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Line 49"/>
          <p:cNvSpPr>
            <a:spLocks noChangeShapeType="1"/>
          </p:cNvSpPr>
          <p:nvPr/>
        </p:nvSpPr>
        <p:spPr bwMode="auto">
          <a:xfrm flipH="1">
            <a:off x="5570538" y="5099073"/>
            <a:ext cx="34925" cy="15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Rectangle 50"/>
          <p:cNvSpPr>
            <a:spLocks noChangeArrowheads="1"/>
          </p:cNvSpPr>
          <p:nvPr/>
        </p:nvSpPr>
        <p:spPr bwMode="auto">
          <a:xfrm>
            <a:off x="1966912" y="5013347"/>
            <a:ext cx="213200" cy="1846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Helvetica" pitchFamily="34" charset="0"/>
              </a:rPr>
              <a:t>0.4</a:t>
            </a: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1" name="Line 51"/>
          <p:cNvSpPr>
            <a:spLocks noChangeShapeType="1"/>
          </p:cNvSpPr>
          <p:nvPr/>
        </p:nvSpPr>
        <p:spPr bwMode="auto">
          <a:xfrm>
            <a:off x="2190751" y="4554561"/>
            <a:ext cx="30163" cy="15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2" name="Line 52"/>
          <p:cNvSpPr>
            <a:spLocks noChangeShapeType="1"/>
          </p:cNvSpPr>
          <p:nvPr/>
        </p:nvSpPr>
        <p:spPr bwMode="auto">
          <a:xfrm flipH="1">
            <a:off x="5570538" y="4554561"/>
            <a:ext cx="34925" cy="15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Rectangle 53"/>
          <p:cNvSpPr>
            <a:spLocks noChangeArrowheads="1"/>
          </p:cNvSpPr>
          <p:nvPr/>
        </p:nvSpPr>
        <p:spPr bwMode="auto">
          <a:xfrm>
            <a:off x="1966912" y="4468835"/>
            <a:ext cx="213200" cy="1846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Helvetica" pitchFamily="34" charset="0"/>
              </a:rPr>
              <a:t>0.6</a:t>
            </a: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4" name="Line 54"/>
          <p:cNvSpPr>
            <a:spLocks noChangeShapeType="1"/>
          </p:cNvSpPr>
          <p:nvPr/>
        </p:nvSpPr>
        <p:spPr bwMode="auto">
          <a:xfrm>
            <a:off x="2190751" y="4021161"/>
            <a:ext cx="30163" cy="15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Line 55"/>
          <p:cNvSpPr>
            <a:spLocks noChangeShapeType="1"/>
          </p:cNvSpPr>
          <p:nvPr/>
        </p:nvSpPr>
        <p:spPr bwMode="auto">
          <a:xfrm flipH="1">
            <a:off x="5570538" y="4021161"/>
            <a:ext cx="34925" cy="15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Rectangle 56"/>
          <p:cNvSpPr>
            <a:spLocks noChangeArrowheads="1"/>
          </p:cNvSpPr>
          <p:nvPr/>
        </p:nvSpPr>
        <p:spPr bwMode="auto">
          <a:xfrm>
            <a:off x="1966912" y="3935435"/>
            <a:ext cx="213200" cy="1846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Helvetica" pitchFamily="34" charset="0"/>
              </a:rPr>
              <a:t>0.8</a:t>
            </a: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7" name="Line 57"/>
          <p:cNvSpPr>
            <a:spLocks noChangeShapeType="1"/>
          </p:cNvSpPr>
          <p:nvPr/>
        </p:nvSpPr>
        <p:spPr bwMode="auto">
          <a:xfrm>
            <a:off x="2190751" y="3482998"/>
            <a:ext cx="30163" cy="15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Line 58"/>
          <p:cNvSpPr>
            <a:spLocks noChangeShapeType="1"/>
          </p:cNvSpPr>
          <p:nvPr/>
        </p:nvSpPr>
        <p:spPr bwMode="auto">
          <a:xfrm flipH="1">
            <a:off x="5570538" y="3482998"/>
            <a:ext cx="34925" cy="15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Rectangle 59"/>
          <p:cNvSpPr>
            <a:spLocks noChangeArrowheads="1"/>
          </p:cNvSpPr>
          <p:nvPr/>
        </p:nvSpPr>
        <p:spPr bwMode="auto">
          <a:xfrm>
            <a:off x="2087562" y="3397272"/>
            <a:ext cx="84960" cy="1846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Helvetica" pitchFamily="34" charset="0"/>
              </a:rPr>
              <a:t>1</a:t>
            </a: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0" name="Line 60"/>
          <p:cNvSpPr>
            <a:spLocks noChangeShapeType="1"/>
          </p:cNvSpPr>
          <p:nvPr/>
        </p:nvSpPr>
        <p:spPr bwMode="auto">
          <a:xfrm>
            <a:off x="2190751" y="3482998"/>
            <a:ext cx="3414713" cy="15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Freeform 61"/>
          <p:cNvSpPr/>
          <p:nvPr/>
        </p:nvSpPr>
        <p:spPr bwMode="auto">
          <a:xfrm>
            <a:off x="2190751" y="3482998"/>
            <a:ext cx="3414713" cy="2693987"/>
          </a:xfrm>
          <a:custGeom>
            <a:avLst/>
            <a:gdLst/>
            <a:ahLst/>
            <a:cxnLst>
              <a:cxn ang="0">
                <a:pos x="0" y="470"/>
              </a:cxn>
              <a:cxn ang="0">
                <a:pos x="595" y="470"/>
              </a:cxn>
              <a:cxn ang="0">
                <a:pos x="595" y="0"/>
              </a:cxn>
            </a:cxnLst>
            <a:rect l="0" t="0" r="r" b="b"/>
            <a:pathLst>
              <a:path w="595" h="470">
                <a:moveTo>
                  <a:pt x="0" y="470"/>
                </a:moveTo>
                <a:lnTo>
                  <a:pt x="595" y="470"/>
                </a:lnTo>
                <a:lnTo>
                  <a:pt x="595" y="0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Line 62"/>
          <p:cNvSpPr>
            <a:spLocks noChangeShapeType="1"/>
          </p:cNvSpPr>
          <p:nvPr/>
        </p:nvSpPr>
        <p:spPr bwMode="auto">
          <a:xfrm flipV="1">
            <a:off x="2190750" y="3482998"/>
            <a:ext cx="1588" cy="26939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Rectangle 65"/>
          <p:cNvSpPr>
            <a:spLocks noChangeArrowheads="1"/>
          </p:cNvSpPr>
          <p:nvPr/>
        </p:nvSpPr>
        <p:spPr bwMode="auto">
          <a:xfrm>
            <a:off x="3694113" y="6348435"/>
            <a:ext cx="400751" cy="1846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Helvetica" pitchFamily="34" charset="0"/>
              </a:rPr>
              <a:t>recall</a:t>
            </a: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4" name="Rectangle 66"/>
          <p:cNvSpPr>
            <a:spLocks noChangeArrowheads="1"/>
          </p:cNvSpPr>
          <p:nvPr/>
        </p:nvSpPr>
        <p:spPr bwMode="auto">
          <a:xfrm rot="16200000">
            <a:off x="1524659" y="4683683"/>
            <a:ext cx="684483" cy="1846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0" numCol="1" anchor="t" anchorCtr="0" compatLnSpc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Helvetica" pitchFamily="34" charset="0"/>
              </a:rPr>
              <a:t>precision</a:t>
            </a:r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2189449" y="3487057"/>
            <a:ext cx="3417757" cy="1514006"/>
          </a:xfrm>
          <a:custGeom>
            <a:avLst/>
            <a:gdLst>
              <a:gd name="connsiteX0" fmla="*/ 0 w 3417757"/>
              <a:gd name="connsiteY0" fmla="*/ 0 h 1514006"/>
              <a:gd name="connsiteX1" fmla="*/ 682052 w 3417757"/>
              <a:gd name="connsiteY1" fmla="*/ 0 h 1514006"/>
              <a:gd name="connsiteX2" fmla="*/ 1371600 w 3417757"/>
              <a:gd name="connsiteY2" fmla="*/ 7495 h 1514006"/>
              <a:gd name="connsiteX3" fmla="*/ 1379095 w 3417757"/>
              <a:gd name="connsiteY3" fmla="*/ 906905 h 1514006"/>
              <a:gd name="connsiteX4" fmla="*/ 2061147 w 3417757"/>
              <a:gd name="connsiteY4" fmla="*/ 652072 h 1514006"/>
              <a:gd name="connsiteX5" fmla="*/ 2743200 w 3417757"/>
              <a:gd name="connsiteY5" fmla="*/ 539646 h 1514006"/>
              <a:gd name="connsiteX6" fmla="*/ 2735705 w 3417757"/>
              <a:gd name="connsiteY6" fmla="*/ 891915 h 1514006"/>
              <a:gd name="connsiteX7" fmla="*/ 2743200 w 3417757"/>
              <a:gd name="connsiteY7" fmla="*/ 1514006 h 1514006"/>
              <a:gd name="connsiteX8" fmla="*/ 3417757 w 3417757"/>
              <a:gd name="connsiteY8" fmla="*/ 1386590 h 151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7757" h="1514006">
                <a:moveTo>
                  <a:pt x="0" y="0"/>
                </a:moveTo>
                <a:lnTo>
                  <a:pt x="682052" y="0"/>
                </a:lnTo>
                <a:lnTo>
                  <a:pt x="1371600" y="7495"/>
                </a:lnTo>
                <a:cubicBezTo>
                  <a:pt x="1374098" y="307298"/>
                  <a:pt x="1376597" y="607102"/>
                  <a:pt x="1379095" y="906905"/>
                </a:cubicBezTo>
                <a:lnTo>
                  <a:pt x="2061147" y="652072"/>
                </a:lnTo>
                <a:lnTo>
                  <a:pt x="2743200" y="539646"/>
                </a:lnTo>
                <a:lnTo>
                  <a:pt x="2735705" y="891915"/>
                </a:lnTo>
                <a:cubicBezTo>
                  <a:pt x="2738203" y="1099279"/>
                  <a:pt x="2740702" y="1306642"/>
                  <a:pt x="2743200" y="1514006"/>
                </a:cubicBezTo>
                <a:lnTo>
                  <a:pt x="3417757" y="1386590"/>
                </a:lnTo>
              </a:path>
            </a:pathLst>
          </a:cu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3530582" y="4352512"/>
            <a:ext cx="71438" cy="714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2842670" y="3457781"/>
            <a:ext cx="71438" cy="7143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530582" y="3461293"/>
            <a:ext cx="71438" cy="7143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4211470" y="4103764"/>
            <a:ext cx="71438" cy="7143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4895399" y="3995322"/>
            <a:ext cx="71438" cy="7143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4887904" y="4345017"/>
            <a:ext cx="71438" cy="714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4895399" y="4702207"/>
            <a:ext cx="71438" cy="714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4895399" y="4847112"/>
            <a:ext cx="71438" cy="714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4895399" y="4962037"/>
            <a:ext cx="71438" cy="714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5572304" y="4830093"/>
            <a:ext cx="71438" cy="7143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 descr="C:\Documents and Settings\ondra\Desktop\img_thum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6563" y="869295"/>
            <a:ext cx="949336" cy="1265781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3322" y="1883833"/>
            <a:ext cx="949336" cy="1265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81752" y="1883833"/>
            <a:ext cx="949336" cy="1265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310710" y="4812791"/>
            <a:ext cx="949336" cy="1265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81753" y="3741221"/>
            <a:ext cx="1265781" cy="84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524892" y="1883832"/>
            <a:ext cx="842536" cy="1265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310710" y="3384031"/>
            <a:ext cx="949336" cy="1265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39075" y="5241419"/>
            <a:ext cx="1265781" cy="84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926920" y="3369041"/>
            <a:ext cx="949336" cy="1265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381752" y="4812791"/>
            <a:ext cx="949336" cy="1265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442108" y="1857364"/>
            <a:ext cx="857256" cy="128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" name="TextBox 96"/>
          <p:cNvSpPr txBox="1"/>
          <p:nvPr/>
        </p:nvSpPr>
        <p:spPr>
          <a:xfrm>
            <a:off x="1849781" y="2107685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Query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935253" y="1711100"/>
            <a:ext cx="2610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华光黑变_CNKI" panose="02000500000000000000" pitchFamily="2" charset="-122"/>
                <a:ea typeface="华光黑变_CNKI" panose="02000500000000000000" pitchFamily="2" charset="-122"/>
              </a:rPr>
              <a:t>数据库大小：10张图像</a:t>
            </a:r>
          </a:p>
          <a:p>
            <a:pPr>
              <a:defRPr/>
            </a:pPr>
            <a:r>
              <a:rPr lang="en-US" dirty="0" err="1">
                <a:solidFill>
                  <a:prstClr val="black"/>
                </a:solidFill>
                <a:latin typeface="华光黑变_CNKI" panose="02000500000000000000" pitchFamily="2" charset="-122"/>
                <a:ea typeface="华光黑变_CNKI" panose="02000500000000000000" pitchFamily="2" charset="-122"/>
              </a:rPr>
              <a:t>相关（总计</a:t>
            </a:r>
            <a:r>
              <a:rPr lang="en-US" dirty="0">
                <a:solidFill>
                  <a:prstClr val="black"/>
                </a:solidFill>
                <a:latin typeface="华光黑变_CNKI" panose="02000500000000000000" pitchFamily="2" charset="-122"/>
                <a:ea typeface="华光黑变_CNKI" panose="02000500000000000000" pitchFamily="2" charset="-122"/>
              </a:rPr>
              <a:t>）：5</a:t>
            </a:r>
            <a:r>
              <a:rPr lang="en-US" dirty="0" err="1">
                <a:solidFill>
                  <a:prstClr val="black"/>
                </a:solidFill>
                <a:latin typeface="华光黑变_CNKI" panose="02000500000000000000" pitchFamily="2" charset="-122"/>
                <a:ea typeface="华光黑变_CNKI" panose="02000500000000000000" pitchFamily="2" charset="-122"/>
              </a:rPr>
              <a:t>张图像</a:t>
            </a:r>
            <a:endParaRPr lang="en-US" dirty="0">
              <a:solidFill>
                <a:prstClr val="black"/>
              </a:solidFill>
              <a:latin typeface="华光黑变_CNKI" panose="02000500000000000000" pitchFamily="2" charset="-122"/>
              <a:ea typeface="华光黑变_CNKI" panose="02000500000000000000" pitchFamily="2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310631" y="1356995"/>
            <a:ext cx="3265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  <a:latin typeface="华光黑变_CNKI" panose="02000500000000000000" pitchFamily="2" charset="-122"/>
                <a:ea typeface="华光黑变_CNKI" panose="02000500000000000000" pitchFamily="2" charset="-122"/>
              </a:rPr>
              <a:t>结果</a:t>
            </a:r>
            <a:r>
              <a:rPr lang="en-US" altLang="zh-CN" dirty="0">
                <a:solidFill>
                  <a:prstClr val="black"/>
                </a:solidFill>
                <a:latin typeface="华光黑变_CNKI" panose="02000500000000000000" pitchFamily="2" charset="-122"/>
                <a:ea typeface="华光黑变_CNKI" panose="02000500000000000000" pitchFamily="2" charset="-122"/>
              </a:rPr>
              <a:t>(</a:t>
            </a:r>
            <a:r>
              <a:rPr lang="zh-CN" altLang="en-US" dirty="0">
                <a:solidFill>
                  <a:prstClr val="black"/>
                </a:solidFill>
                <a:latin typeface="华光黑变_CNKI" panose="02000500000000000000" pitchFamily="2" charset="-122"/>
                <a:ea typeface="华光黑变_CNKI" panose="02000500000000000000" pitchFamily="2" charset="-122"/>
              </a:rPr>
              <a:t>排序</a:t>
            </a:r>
            <a:r>
              <a:rPr lang="en-US" altLang="zh-CN" dirty="0">
                <a:solidFill>
                  <a:prstClr val="black"/>
                </a:solidFill>
                <a:latin typeface="华光黑变_CNKI" panose="02000500000000000000" pitchFamily="2" charset="-122"/>
                <a:ea typeface="华光黑变_CNKI" panose="02000500000000000000" pitchFamily="2" charset="-122"/>
              </a:rPr>
              <a:t>)</a:t>
            </a:r>
            <a:r>
              <a:rPr lang="zh-CN" altLang="en-US" dirty="0">
                <a:solidFill>
                  <a:prstClr val="black"/>
                </a:solidFill>
                <a:latin typeface="华光黑变_CNKI" panose="02000500000000000000" pitchFamily="2" charset="-122"/>
                <a:ea typeface="华光黑变_CNKI" panose="02000500000000000000" pitchFamily="2" charset="-122"/>
              </a:rPr>
              <a:t>：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312275" y="2618213"/>
            <a:ext cx="350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prstClr val="black"/>
                </a:solidFill>
                <a:latin typeface="华光黑变_CNKI" panose="02000500000000000000" pitchFamily="2" charset="-122"/>
                <a:ea typeface="华光黑变_CNKI" panose="02000500000000000000" pitchFamily="2" charset="-122"/>
              </a:rPr>
              <a:t>精确度</a:t>
            </a:r>
            <a:r>
              <a:rPr lang="en-US" dirty="0">
                <a:solidFill>
                  <a:prstClr val="black"/>
                </a:solidFill>
                <a:latin typeface="华光黑变_CNKI" panose="02000500000000000000" pitchFamily="2" charset="-122"/>
                <a:ea typeface="华光黑变_CNKI" panose="02000500000000000000" pitchFamily="2" charset="-122"/>
              </a:rPr>
              <a:t> = 相关数量 / 返回数量</a:t>
            </a:r>
          </a:p>
          <a:p>
            <a:pPr>
              <a:defRPr/>
            </a:pPr>
            <a:r>
              <a:rPr lang="en-US" dirty="0" err="1">
                <a:solidFill>
                  <a:prstClr val="black"/>
                </a:solidFill>
                <a:latin typeface="华光黑变_CNKI" panose="02000500000000000000" pitchFamily="2" charset="-122"/>
                <a:ea typeface="华光黑变_CNKI" panose="02000500000000000000" pitchFamily="2" charset="-122"/>
              </a:rPr>
              <a:t>召回率</a:t>
            </a:r>
            <a:r>
              <a:rPr lang="en-US" dirty="0">
                <a:solidFill>
                  <a:prstClr val="black"/>
                </a:solidFill>
                <a:latin typeface="华光黑变_CNKI" panose="02000500000000000000" pitchFamily="2" charset="-122"/>
                <a:ea typeface="华光黑变_CNKI" panose="02000500000000000000" pitchFamily="2" charset="-122"/>
              </a:rPr>
              <a:t> = 相关数量 / 总相关数量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15796" y="6553200"/>
            <a:ext cx="262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Slide credit: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Ondrej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Chum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75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-25018"/>
            <a:ext cx="7886700" cy="1325563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Last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6926" y="1361440"/>
            <a:ext cx="7552055" cy="4288733"/>
          </a:xfrm>
        </p:spPr>
        <p:txBody>
          <a:bodyPr>
            <a:noAutofit/>
          </a:bodyPr>
          <a:lstStyle/>
          <a:p>
            <a:pPr>
              <a:lnSpc>
                <a:spcPct val="50000"/>
              </a:lnSpc>
              <a:spcAft>
                <a:spcPts val="1200"/>
              </a:spcAft>
            </a:pPr>
            <a:r>
              <a:rPr lang="zh-CN" altLang="en-US" dirty="0"/>
              <a:t>用于基于窗口的检测的基本管道</a:t>
            </a:r>
          </a:p>
          <a:p>
            <a:pPr marL="742950" lvl="1" indent="-285750"/>
            <a:r>
              <a:rPr lang="zh-CN" altLang="en-US" dirty="0"/>
              <a:t>模型/代表/分类器的选择</a:t>
            </a:r>
          </a:p>
          <a:p>
            <a:pPr marL="742950" lvl="1" indent="-285750"/>
            <a:r>
              <a:rPr lang="zh-CN" altLang="en-US" dirty="0"/>
              <a:t>滑动窗口和分类器评分</a:t>
            </a:r>
          </a:p>
          <a:p>
            <a:pPr marL="285750" indent="-285750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Viola-Jones</a:t>
            </a:r>
            <a:r>
              <a:rPr lang="zh-CN" altLang="en-US" dirty="0"/>
              <a:t>面部探测器</a:t>
            </a:r>
          </a:p>
          <a:p>
            <a:pPr marL="742950" lvl="1" indent="-285750"/>
            <a:r>
              <a:rPr lang="zh-CN" altLang="en-US" dirty="0"/>
              <a:t>基本范例的范例</a:t>
            </a:r>
          </a:p>
          <a:p>
            <a:pPr marL="742950" lvl="1" indent="-285750"/>
            <a:r>
              <a:rPr lang="zh-CN" altLang="en-US" dirty="0"/>
              <a:t>加上关键思想:矩形特征，Adaboos特征选择，级联</a:t>
            </a:r>
          </a:p>
          <a:p>
            <a:pPr marL="285750" indent="-285750"/>
            <a:r>
              <a:rPr lang="zh-CN" altLang="en-US" dirty="0"/>
              <a:t>基于窗口的检测的利弊</a:t>
            </a:r>
          </a:p>
          <a:p>
            <a:pPr marL="285750" indent="-285750"/>
            <a:r>
              <a:rPr lang="zh-CN" altLang="en-US" dirty="0"/>
              <a:t>最近邻法及其利弊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 | {\bf A}, {\bf B}, {\bf C}, {\bf D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153"/>
  <p:tag name="PICTUREFILESIZE" val="1120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 | \mbox{neighborhood of pixels around x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377"/>
  <p:tag name="PICTUREFILESIZE" val="2758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\mbox{\tiny clusters } i} ~~~\sum_{\mbox{\tiny points p in cluster } i} \|p - c_i\|^2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203.2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4381</Words>
  <Application>Microsoft Office PowerPoint</Application>
  <PresentationFormat>宽屏</PresentationFormat>
  <Paragraphs>891</Paragraphs>
  <Slides>99</Slides>
  <Notes>87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99</vt:i4>
      </vt:variant>
    </vt:vector>
  </HeadingPairs>
  <TitlesOfParts>
    <vt:vector size="126" baseType="lpstr">
      <vt:lpstr>Adobe 黑体 Std R</vt:lpstr>
      <vt:lpstr>Adobe 宋体 Std L</vt:lpstr>
      <vt:lpstr>-apple-system</vt:lpstr>
      <vt:lpstr>Arial Unicode MS</vt:lpstr>
      <vt:lpstr>AvantGarde Bk BT</vt:lpstr>
      <vt:lpstr>PingFang SC</vt:lpstr>
      <vt:lpstr>等线</vt:lpstr>
      <vt:lpstr>等线 Light</vt:lpstr>
      <vt:lpstr>黑体</vt:lpstr>
      <vt:lpstr>华光黑变_CNKI</vt:lpstr>
      <vt:lpstr>宋体</vt:lpstr>
      <vt:lpstr>Arial</vt:lpstr>
      <vt:lpstr>Calibri</vt:lpstr>
      <vt:lpstr>Courier New</vt:lpstr>
      <vt:lpstr>Helvetica</vt:lpstr>
      <vt:lpstr>Segoe UI</vt:lpstr>
      <vt:lpstr>Symbol</vt:lpstr>
      <vt:lpstr>Tahoma</vt:lpstr>
      <vt:lpstr>Times</vt:lpstr>
      <vt:lpstr>Times New Roman</vt:lpstr>
      <vt:lpstr>Trebuchet MS</vt:lpstr>
      <vt:lpstr>Wingdings</vt:lpstr>
      <vt:lpstr>Office 主题​​</vt:lpstr>
      <vt:lpstr>Equation</vt:lpstr>
      <vt:lpstr>PhotoSuite Image</vt:lpstr>
      <vt:lpstr>公式</vt:lpstr>
      <vt:lpstr>Image File</vt:lpstr>
      <vt:lpstr>上次课程</vt:lpstr>
      <vt:lpstr>大纲</vt:lpstr>
      <vt:lpstr>梯度 -&gt; 边缘</vt:lpstr>
      <vt:lpstr>Canny边缘检测器</vt:lpstr>
      <vt:lpstr>Canny边缘检测器</vt:lpstr>
      <vt:lpstr>Canny边缘检测器</vt:lpstr>
      <vt:lpstr>Canny边缘检测器</vt:lpstr>
      <vt:lpstr>非最大抑制</vt:lpstr>
      <vt:lpstr>Canny边缘检测器</vt:lpstr>
      <vt:lpstr>滞后阈值处理</vt:lpstr>
      <vt:lpstr>滞后阈值处理</vt:lpstr>
      <vt:lpstr>最终Canny边缘</vt:lpstr>
      <vt:lpstr>PowerPoint 演示文稿</vt:lpstr>
      <vt:lpstr>回顾: 图像滤波</vt:lpstr>
      <vt:lpstr>回顾：掩码属性</vt:lpstr>
      <vt:lpstr>小结</vt:lpstr>
      <vt:lpstr>回顾</vt:lpstr>
      <vt:lpstr>问题</vt:lpstr>
      <vt:lpstr>顺序连通分量</vt:lpstr>
      <vt:lpstr>区域属性</vt:lpstr>
      <vt:lpstr>二值图像分析：基本步骤（回顾）</vt:lpstr>
      <vt:lpstr>二值图像</vt:lpstr>
      <vt:lpstr>为什么分析纹理？</vt:lpstr>
      <vt:lpstr>Texture-related任务</vt:lpstr>
      <vt:lpstr>纹理表征</vt:lpstr>
      <vt:lpstr>纹理表征：示例</vt:lpstr>
      <vt:lpstr>纹理表征：示例</vt:lpstr>
      <vt:lpstr>滤波器组</vt:lpstr>
      <vt:lpstr>滤波器组</vt:lpstr>
      <vt:lpstr>多元高斯</vt:lpstr>
      <vt:lpstr>滤波器组</vt:lpstr>
      <vt:lpstr>用平均绝对响应（abs）来表示纹理</vt:lpstr>
      <vt:lpstr>PowerPoint 演示文稿</vt:lpstr>
      <vt:lpstr>d-维 特征</vt:lpstr>
      <vt:lpstr>Texture-related 任务</vt:lpstr>
      <vt:lpstr>纹理合成</vt:lpstr>
      <vt:lpstr>挑战</vt:lpstr>
      <vt:lpstr>马尔可夫随机场</vt:lpstr>
      <vt:lpstr>纹理合成：直觉</vt:lpstr>
      <vt:lpstr>合成一个像素</vt:lpstr>
      <vt:lpstr>邻域窗口</vt:lpstr>
      <vt:lpstr>改变窗口大小</vt:lpstr>
      <vt:lpstr>PowerPoint 演示文稿</vt:lpstr>
      <vt:lpstr>最小误差边界法 [Efros &amp; Freeman 2001]</vt:lpstr>
      <vt:lpstr>总结</vt:lpstr>
      <vt:lpstr>拟合线:霍夫变换</vt:lpstr>
      <vt:lpstr>直线的极坐标表示</vt:lpstr>
      <vt:lpstr>霍夫变换算法</vt:lpstr>
      <vt:lpstr>圆的霍夫变换</vt:lpstr>
      <vt:lpstr>圆的霍夫变换</vt:lpstr>
      <vt:lpstr>霍夫变换:优缺点</vt:lpstr>
      <vt:lpstr>PowerPoint 演示文稿</vt:lpstr>
      <vt:lpstr>PowerPoint 演示文稿</vt:lpstr>
      <vt:lpstr>Outline</vt:lpstr>
      <vt:lpstr>K-means clustering</vt:lpstr>
      <vt:lpstr>K-means: 优点和缺点</vt:lpstr>
      <vt:lpstr>Mean shift clustering and segmentation</vt:lpstr>
      <vt:lpstr>Mean Shift</vt:lpstr>
      <vt:lpstr>Segmentation by Graph Cuts</vt:lpstr>
      <vt:lpstr>Normalized cuts: 优点和缺点</vt:lpstr>
      <vt:lpstr>局部不变特征检测</vt:lpstr>
      <vt:lpstr>立体视觉中的局部特征：主要组成部分</vt:lpstr>
      <vt:lpstr>检测局部不变特征</vt:lpstr>
      <vt:lpstr>将角点作为独特的兴趣点</vt:lpstr>
      <vt:lpstr>PowerPoint 演示文稿</vt:lpstr>
      <vt:lpstr>角点响应函数</vt:lpstr>
      <vt:lpstr>Harris 角点检测器</vt:lpstr>
      <vt:lpstr>Harris角点检测器的特性</vt:lpstr>
      <vt:lpstr>二维斑点检测</vt:lpstr>
      <vt:lpstr>技术细节</vt:lpstr>
      <vt:lpstr>立体视觉中的局部特征：主要组成部分</vt:lpstr>
      <vt:lpstr>尺度不变特征变换(SIFT)描述符  [Lowe 2004]</vt:lpstr>
      <vt:lpstr>Local features: main components</vt:lpstr>
      <vt:lpstr>匹配SIFT描述符</vt:lpstr>
      <vt:lpstr>为什么需要多个视角？</vt:lpstr>
      <vt:lpstr>场景形状估计</vt:lpstr>
      <vt:lpstr>PowerPoint 演示文稿</vt:lpstr>
      <vt:lpstr>PowerPoint 演示文稿</vt:lpstr>
      <vt:lpstr>立体图像校正：例子</vt:lpstr>
      <vt:lpstr>Outline</vt:lpstr>
      <vt:lpstr>立体对应</vt:lpstr>
      <vt:lpstr>对应问题</vt:lpstr>
      <vt:lpstr>PowerPoint 演示文稿</vt:lpstr>
      <vt:lpstr>扫描线立体对应</vt:lpstr>
      <vt:lpstr>“最短路径”用于立体对应</vt:lpstr>
      <vt:lpstr>将立体匹配视为能量最小化</vt:lpstr>
      <vt:lpstr>回顾:</vt:lpstr>
      <vt:lpstr>索引局部特征</vt:lpstr>
      <vt:lpstr>索引局部特征</vt:lpstr>
      <vt:lpstr>倒排文件索引</vt:lpstr>
      <vt:lpstr>实例识别尚存问题</vt:lpstr>
      <vt:lpstr>PowerPoint 演示文稿</vt:lpstr>
      <vt:lpstr>实例识别尚存问题</vt:lpstr>
      <vt:lpstr>词汇量大小</vt:lpstr>
      <vt:lpstr>实例识别尚存问题</vt:lpstr>
      <vt:lpstr>RANSAC verification随机抽样一致性验证</vt:lpstr>
      <vt:lpstr>实例识别尚存问题</vt:lpstr>
      <vt:lpstr>评分检索质量</vt:lpstr>
      <vt:lpstr>Last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Xulin Dai</dc:creator>
  <cp:lastModifiedBy>Xulin Dai</cp:lastModifiedBy>
  <cp:revision>1</cp:revision>
  <dcterms:created xsi:type="dcterms:W3CDTF">2026-01-13T07:57:25Z</dcterms:created>
  <dcterms:modified xsi:type="dcterms:W3CDTF">2026-01-13T13:45:43Z</dcterms:modified>
</cp:coreProperties>
</file>